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7"/>
  </p:notesMasterIdLst>
  <p:handoutMasterIdLst>
    <p:handoutMasterId r:id="rId48"/>
  </p:handoutMasterIdLst>
  <p:sldIdLst>
    <p:sldId id="256" r:id="rId3"/>
    <p:sldId id="257" r:id="rId4"/>
    <p:sldId id="450" r:id="rId5"/>
    <p:sldId id="258" r:id="rId6"/>
    <p:sldId id="410" r:id="rId7"/>
    <p:sldId id="406" r:id="rId8"/>
    <p:sldId id="367" r:id="rId9"/>
    <p:sldId id="407" r:id="rId10"/>
    <p:sldId id="408" r:id="rId11"/>
    <p:sldId id="409" r:id="rId12"/>
    <p:sldId id="259" r:id="rId13"/>
    <p:sldId id="369" r:id="rId14"/>
    <p:sldId id="433" r:id="rId15"/>
    <p:sldId id="413" r:id="rId16"/>
    <p:sldId id="434" r:id="rId17"/>
    <p:sldId id="431" r:id="rId18"/>
    <p:sldId id="414" r:id="rId19"/>
    <p:sldId id="418" r:id="rId20"/>
    <p:sldId id="415" r:id="rId21"/>
    <p:sldId id="416" r:id="rId22"/>
    <p:sldId id="417" r:id="rId23"/>
    <p:sldId id="435" r:id="rId24"/>
    <p:sldId id="419" r:id="rId25"/>
    <p:sldId id="420" r:id="rId26"/>
    <p:sldId id="436" r:id="rId27"/>
    <p:sldId id="423" r:id="rId28"/>
    <p:sldId id="422" r:id="rId29"/>
    <p:sldId id="432" r:id="rId30"/>
    <p:sldId id="424" r:id="rId31"/>
    <p:sldId id="437" r:id="rId32"/>
    <p:sldId id="426" r:id="rId33"/>
    <p:sldId id="439" r:id="rId34"/>
    <p:sldId id="440" r:id="rId35"/>
    <p:sldId id="441" r:id="rId36"/>
    <p:sldId id="438" r:id="rId37"/>
    <p:sldId id="427" r:id="rId38"/>
    <p:sldId id="442" r:id="rId39"/>
    <p:sldId id="443" r:id="rId40"/>
    <p:sldId id="444" r:id="rId41"/>
    <p:sldId id="445" r:id="rId42"/>
    <p:sldId id="449" r:id="rId43"/>
    <p:sldId id="446" r:id="rId44"/>
    <p:sldId id="447" r:id="rId45"/>
    <p:sldId id="448" r:id="rId46"/>
  </p:sldIdLst>
  <p:sldSz cx="9144000" cy="6858000" type="screen4x3"/>
  <p:notesSz cx="6858000" cy="987425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劉韋志" initials="劉韋志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CD5"/>
    <a:srgbClr val="4B7531"/>
    <a:srgbClr val="3B668E"/>
    <a:srgbClr val="F5B4B8"/>
    <a:srgbClr val="F4B184"/>
    <a:srgbClr val="BED8EF"/>
    <a:srgbClr val="F5B5B8"/>
    <a:srgbClr val="FBE5D7"/>
    <a:srgbClr val="E3F0D9"/>
    <a:srgbClr val="C3C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2" autoAdjust="0"/>
    <p:restoredTop sz="85027" autoAdjust="0"/>
  </p:normalViewPr>
  <p:slideViewPr>
    <p:cSldViewPr>
      <p:cViewPr>
        <p:scale>
          <a:sx n="125" d="100"/>
          <a:sy n="125" d="100"/>
        </p:scale>
        <p:origin x="1224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4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6A2C-3E07-43BD-A7A8-6BFB2846D08F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2F389-2790-4DFA-96C7-1C194D9D7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140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7E94-B932-48C2-ACFB-4CDF938827D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6500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751982"/>
            <a:ext cx="548640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D9C1F-4A99-4D61-87B1-0039236B10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6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669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40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77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050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394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489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8186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619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64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993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86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601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618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274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879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230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147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645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945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936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451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34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0340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071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362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372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86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3596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299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875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365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0454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629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思覺失調是一種精神疾病，會逐步改變一個人的精神狀態並引起嚴重的社會問題。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患者通常無法表達自己的真實想法，且其行為通常與其他人有所不同。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其症狀可分為：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負面：內斂式的症狀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 affect 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平板情感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情緒低落和明顯的反應遲鈍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Alogia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失語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言語貧乏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Asociality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失去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社交性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明顯缺乏對他人陪伴的渴望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Anhedonia(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快感不足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明顯無法顯示或感到愉悅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Avolition(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意志消極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缺乏意志力，自發性和主動性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正面：外顯示的症狀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幻覺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妄想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言語混亂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068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54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21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根據有關精神疾病的手冊，思覺失調症的精神疾病可以描述為躁鬱症和抑鬱症。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躁鬱症是一種不穩定的情緒狀態，其特徵在於異常，持續的高情緒和低情緒的周期。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抑鬱症是一種情緒低落的狀態。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思覺失調症患者的面部表情並不能充分區分。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抗精神病藥物的影響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思覺失調症的性質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8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88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078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82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42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980467" y="6503243"/>
            <a:ext cx="792000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08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3082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3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4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6666" y="2502024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30520" y="6265118"/>
            <a:ext cx="2133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2667" y="6265118"/>
            <a:ext cx="2895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65118"/>
            <a:ext cx="2133600" cy="476250"/>
          </a:xfrm>
        </p:spPr>
        <p:txBody>
          <a:bodyPr/>
          <a:lstStyle/>
          <a:p>
            <a:fld id="{FCF4D9B8-126B-41C5-A299-29DC21656909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pic>
        <p:nvPicPr>
          <p:cNvPr id="17" name="Picture 2" descr="C:\Users\d0v0b\Desktop\ACLlogo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AAA9A9"/>
              </a:clrFrom>
              <a:clrTo>
                <a:srgbClr val="AAA9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9209"/>
            <a:ext cx="2930576" cy="146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6" b="100000" l="9486" r="96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56" y="115888"/>
            <a:ext cx="1475656" cy="13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 userDrawn="1"/>
        </p:nvGrpSpPr>
        <p:grpSpPr>
          <a:xfrm>
            <a:off x="259292" y="4233411"/>
            <a:ext cx="8642350" cy="216000"/>
            <a:chOff x="259292" y="3457309"/>
            <a:chExt cx="8642350" cy="216000"/>
          </a:xfrm>
        </p:grpSpPr>
        <p:sp>
          <p:nvSpPr>
            <p:cNvPr id="21" name="Rectangle 2"/>
            <p:cNvSpPr>
              <a:spLocks noChangeArrowheads="1"/>
            </p:cNvSpPr>
            <p:nvPr userDrawn="1"/>
          </p:nvSpPr>
          <p:spPr bwMode="auto">
            <a:xfrm>
              <a:off x="445800" y="3457309"/>
              <a:ext cx="1440000" cy="10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4" name="Rectangle 2"/>
            <p:cNvSpPr>
              <a:spLocks noChangeArrowheads="1"/>
            </p:cNvSpPr>
            <p:nvPr userDrawn="1"/>
          </p:nvSpPr>
          <p:spPr bwMode="auto">
            <a:xfrm>
              <a:off x="259292" y="3565309"/>
              <a:ext cx="8642350" cy="1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" name="群組 26"/>
          <p:cNvGrpSpPr/>
          <p:nvPr userDrawn="1"/>
        </p:nvGrpSpPr>
        <p:grpSpPr>
          <a:xfrm flipH="1" flipV="1">
            <a:off x="85974" y="6453336"/>
            <a:ext cx="309562" cy="309562"/>
            <a:chOff x="8726488" y="115888"/>
            <a:chExt cx="309562" cy="309562"/>
          </a:xfrm>
        </p:grpSpPr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E87DC-EE8A-4338-84C7-7D3F28303ED2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645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03C39-7D4E-49AD-AA1C-364A78FF39FD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2379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C8C28FA-1D83-4D9C-B482-855B9AB99D1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98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C8C28FA-1D83-4D9C-B482-855B9AB99D1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71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C8C28FA-1D83-4D9C-B482-855B9AB99D1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615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C8C28FA-1D83-4D9C-B482-855B9AB99D1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303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C8C28FA-1D83-4D9C-B482-855B9AB99D1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C8C28FA-1D83-4D9C-B482-855B9AB99D1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719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C8C28FA-1D83-4D9C-B482-855B9AB99D1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51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C8C28FA-1D83-4D9C-B482-855B9AB99D1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22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2600"/>
            </a:lvl1pPr>
            <a:lvl2pPr marL="742950" indent="-285750">
              <a:buSzPct val="80000"/>
              <a:buFont typeface="Wingdings" panose="05000000000000000000" pitchFamily="2" charset="2"/>
              <a:buChar char="Ø"/>
              <a:defRPr sz="2200"/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87D38-FF30-48B5-BD9E-18E10469B43B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457200" y="1185679"/>
            <a:ext cx="1440000" cy="1440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255324" y="1329679"/>
            <a:ext cx="8642350" cy="10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 flipH="1" flipV="1">
            <a:off x="88637" y="6463878"/>
            <a:ext cx="309562" cy="309562"/>
            <a:chOff x="8726488" y="115888"/>
            <a:chExt cx="309562" cy="309562"/>
          </a:xfrm>
        </p:grpSpPr>
        <p:sp>
          <p:nvSpPr>
            <p:cNvPr id="19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969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C8C28FA-1D83-4D9C-B482-855B9AB99D1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24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C8C28FA-1D83-4D9C-B482-855B9AB99D1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81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1C8C28FA-1D83-4D9C-B482-855B9AB99D17}" type="datetimeFigureOut">
              <a:rPr lang="zh-TW" altLang="en-US" smtClean="0"/>
              <a:t>2021/1/7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7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C5FA8-E159-4FD3-9D16-7218EF942407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890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EE62B3-6273-486B-A1D9-E172E2822B5F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4185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ECAEB-6A5B-46B0-8CCF-4D60A9D9C88C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8477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956F5-048C-4143-8590-092260F97F58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3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4770B-D698-4DC9-8DB0-908B0CB71389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485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D26C0-8FD7-43BF-886E-AB2104CECFE6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085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404B7-4626-4922-800B-9EC23743990E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919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250825" y="1341438"/>
            <a:ext cx="864235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468313" y="1196975"/>
            <a:ext cx="1366837" cy="144463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8280400" y="6453188"/>
            <a:ext cx="863600" cy="7143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60780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CF4D9B8-126B-41C5-A299-29DC21656909}" type="slidenum">
              <a:rPr lang="en-US" altLang="ja-JP"/>
              <a:pPr/>
              <a:t>‹#›</a:t>
            </a:fld>
            <a:endParaRPr lang="en-US" altLang="ja-JP" dirty="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8893175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8726488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893175" y="2809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041" name="Group 17"/>
          <p:cNvGrpSpPr>
            <a:grpSpLocks/>
          </p:cNvGrpSpPr>
          <p:nvPr userDrawn="1"/>
        </p:nvGrpSpPr>
        <p:grpSpPr bwMode="auto">
          <a:xfrm rot="-10800000">
            <a:off x="85725" y="6465888"/>
            <a:ext cx="309563" cy="309562"/>
            <a:chOff x="113" y="4020"/>
            <a:chExt cx="195" cy="195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auto">
            <a:xfrm>
              <a:off x="218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auto">
            <a:xfrm>
              <a:off x="113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0" name="Rectangle 16"/>
            <p:cNvSpPr>
              <a:spLocks noChangeArrowheads="1"/>
            </p:cNvSpPr>
            <p:nvPr userDrawn="1"/>
          </p:nvSpPr>
          <p:spPr bwMode="auto">
            <a:xfrm>
              <a:off x="218" y="4124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76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683568" y="4564462"/>
            <a:ext cx="6759116" cy="1394958"/>
          </a:xfrm>
        </p:spPr>
        <p:txBody>
          <a:bodyPr/>
          <a:lstStyle/>
          <a:p>
            <a:pPr marL="0" lvl="2" indent="0" algn="ctr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研究生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林炳彰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指導教授：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傅立成 </a:t>
            </a:r>
            <a:r>
              <a:rPr lang="zh-CN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教授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1772816"/>
            <a:ext cx="9144000" cy="2304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for Schizophrenia Patients via Deep Visual Perception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通過</a:t>
            </a:r>
            <a:r>
              <a:rPr lang="zh-CN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深度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視覺感知實現對思覺失調症患者的心理障礙檢測</a:t>
            </a: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2483768" y="4430586"/>
            <a:ext cx="3744416" cy="267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algn="r"/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2120" y="60932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國立臺灣大學電機工程研究所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86ADE-765F-3D4F-AD39-235A0C7DA8D8}"/>
              </a:ext>
            </a:extLst>
          </p:cNvPr>
          <p:cNvSpPr txBox="1"/>
          <p:nvPr/>
        </p:nvSpPr>
        <p:spPr>
          <a:xfrm>
            <a:off x="766119" y="766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95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Approach for DE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10</a:t>
            </a:fld>
            <a:endParaRPr lang="en-US" altLang="ja-JP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5983" y="1460002"/>
            <a:ext cx="8497192" cy="4989546"/>
          </a:xfrm>
        </p:spPr>
        <p:txBody>
          <a:bodyPr/>
          <a:lstStyle/>
          <a:p>
            <a:pPr algn="just">
              <a:spcBef>
                <a:spcPts val="18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 (DE)</a:t>
            </a:r>
          </a:p>
          <a:p>
            <a:pPr lvl="1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 regressor by two-stream model based on facial analysis [12, 13] 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action units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images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dynamics</a:t>
            </a:r>
          </a:p>
          <a:p>
            <a:pPr lvl="1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suitable for schizophrenia patients 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ambiguity of facial information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emotion signals from facial expressions </a:t>
            </a:r>
          </a:p>
          <a:p>
            <a:pPr lvl="1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many FER datasets for pre-training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FER-2013 [14]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CK+ [7]</a:t>
            </a:r>
          </a:p>
          <a:p>
            <a:pPr marL="457200" lvl="1" indent="0" algn="just">
              <a:spcBef>
                <a:spcPts val="600"/>
              </a:spcBef>
              <a:buNone/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04347" y="1049575"/>
            <a:ext cx="2047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* DE: Depression Estimation</a:t>
            </a:r>
            <a:endParaRPr lang="zh-CN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4840E7-68B8-E244-8D1A-F4944A9D86D8}"/>
              </a:ext>
            </a:extLst>
          </p:cNvPr>
          <p:cNvSpPr/>
          <p:nvPr/>
        </p:nvSpPr>
        <p:spPr>
          <a:xfrm>
            <a:off x="167951" y="6165304"/>
            <a:ext cx="8652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[12] Huang, K.-Y. et al., “Data collection of elicited facial expressions and speech responses for mood disorder detection,” in </a:t>
            </a:r>
            <a:r>
              <a:rPr lang="en-US" altLang="zh-TW" sz="800" i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Proc. 2015 Int. Conference on Orange Technologies (ICOT), </a:t>
            </a:r>
            <a:r>
              <a:rPr lang="en-US" altLang="zh-TW" sz="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pp.42-45, 2015.</a:t>
            </a:r>
          </a:p>
          <a:p>
            <a:r>
              <a:rPr lang="en-US" altLang="zh-TW" sz="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[13] C. </a:t>
            </a:r>
            <a:r>
              <a:rPr lang="en-US" altLang="zh-TW" sz="800" kern="10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Su</a:t>
            </a:r>
            <a:r>
              <a:rPr lang="en-US" altLang="zh-TW" sz="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, Z. Xu, J. Pathak and F. Wang, “Deep learning in mental health outcome research: a scoping review,” </a:t>
            </a:r>
            <a:r>
              <a:rPr lang="en-US" altLang="zh-TW" sz="800" i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Translational Psychiatry</a:t>
            </a:r>
            <a:r>
              <a:rPr lang="en-US" altLang="zh-TW" sz="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, vol. 10, no. 1, 2020.</a:t>
            </a:r>
          </a:p>
          <a:p>
            <a:r>
              <a:rPr lang="en-US" altLang="zh-TW" sz="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[14] Y. Gan, “Facial Expression Recognition Using Convolutional Neural Network,” in </a:t>
            </a:r>
            <a:r>
              <a:rPr lang="en-US" altLang="zh-TW" sz="800" i="1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Proceedings of the 2nd International Conference on Vision, Image and Signal Processing</a:t>
            </a:r>
            <a:r>
              <a:rPr lang="en-US" altLang="zh-TW" sz="800" kern="100" dirty="0">
                <a:latin typeface="Times New Roman" panose="02020603050405020304" pitchFamily="18" charset="0"/>
                <a:ea typeface="標楷體" panose="03000509000000000000" pitchFamily="65" charset="-120"/>
              </a:rPr>
              <a:t>, 2018.</a:t>
            </a:r>
            <a:endParaRPr lang="zh-TW" altLang="en-US" sz="800" kern="1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0146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Objective</a:t>
            </a:r>
            <a:endParaRPr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395288" y="1484784"/>
            <a:ext cx="8229600" cy="498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multi-task learning framework for mental disorder detection (Mood and Bipolar disorder)</a:t>
            </a:r>
          </a:p>
          <a:p>
            <a:pPr lvl="1">
              <a:spcBef>
                <a:spcPts val="18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lvl="1">
              <a:spcBef>
                <a:spcPts val="18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>
              <a:spcBef>
                <a:spcPts val="18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integrate a consistent emotional signal from different modalities</a:t>
            </a:r>
          </a:p>
          <a:p>
            <a:pPr>
              <a:spcBef>
                <a:spcPts val="1800"/>
              </a:spcBef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objective functions for both tasks to realize a better model convergence</a:t>
            </a:r>
          </a:p>
          <a:p>
            <a:pPr>
              <a:spcBef>
                <a:spcPts val="1800"/>
              </a:spcBef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disorder detection approach to identify the patient state</a:t>
            </a:r>
          </a:p>
          <a:p>
            <a:pPr lvl="1" algn="just">
              <a:spcBef>
                <a:spcPts val="600"/>
              </a:spcBef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0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/>
          <p:cNvSpPr txBox="1">
            <a:spLocks/>
          </p:cNvSpPr>
          <p:nvPr/>
        </p:nvSpPr>
        <p:spPr bwMode="auto">
          <a:xfrm>
            <a:off x="390720" y="1340768"/>
            <a:ext cx="8497192" cy="498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based emotion recognition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Related Works</a:t>
            </a:r>
            <a:endParaRPr lang="zh-CN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329973"/>
              </p:ext>
            </p:extLst>
          </p:nvPr>
        </p:nvGraphicFramePr>
        <p:xfrm>
          <a:off x="437144" y="1844824"/>
          <a:ext cx="8404347" cy="37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99277101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7123">
                  <a:extLst>
                    <a:ext uri="{9D8B030D-6E8A-4147-A177-3AD203B41FA5}">
                      <a16:colId xmlns:a16="http://schemas.microsoft.com/office/drawing/2014/main" val="39663220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b="0" i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altLang="en-US" sz="1400" b="0" kern="1200" dirty="0">
                        <a:solidFill>
                          <a:schemeClr val="bg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kern="1200" baseline="0" dirty="0">
                          <a:solidFill>
                            <a:schemeClr val="bg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Publication</a:t>
                      </a:r>
                      <a:endParaRPr lang="zh-TW" altLang="en-US" sz="1400" b="0" kern="1200" baseline="0" dirty="0">
                        <a:solidFill>
                          <a:schemeClr val="bg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baseline="0" dirty="0">
                          <a:solidFill>
                            <a:schemeClr val="bg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mode </a:t>
                      </a:r>
                      <a:endParaRPr lang="zh-TW" altLang="en-US" sz="1400" b="0" kern="1200" baseline="0" dirty="0">
                        <a:solidFill>
                          <a:schemeClr val="bg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kern="1200" baseline="0" dirty="0">
                          <a:solidFill>
                            <a:schemeClr val="bg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Input</a:t>
                      </a:r>
                      <a:endParaRPr lang="zh-TW" altLang="en-US" sz="1400" b="0" kern="1200" baseline="0" dirty="0">
                        <a:solidFill>
                          <a:schemeClr val="bg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dirty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Computational Cost</a:t>
                      </a:r>
                      <a:endParaRPr lang="zh-TW" altLang="en-US" sz="1400" b="0" i="0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Stability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Multi-task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SCN [15]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CVPR’ 20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ＭＳ Ｐゴシック"/>
                          <a:cs typeface="Times New Roman" panose="02020603050405020304" pitchFamily="18" charset="0"/>
                        </a:rPr>
                        <a:t>Image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ＭＳ Ｐゴシック"/>
                          <a:cs typeface="Times New Roman" panose="02020603050405020304" pitchFamily="18" charset="0"/>
                        </a:rPr>
                        <a:t>Face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ＭＳ Ｐゴシック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EmotiCon</a:t>
                      </a: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[16]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CVPR’ 20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Face,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Body, </a:t>
                      </a:r>
                    </a:p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Depth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HMT [17]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RA-L’ 19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 and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CAER [8]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ICCV’ 19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 and Context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25655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EMOTIC [18] 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CVPR’ 17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 and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False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0825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Ours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--</a:t>
                      </a:r>
                    </a:p>
                  </a:txBody>
                  <a:tcPr marL="47625" marR="47625" marT="47625" marB="47625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Video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Face and Context</a:t>
                      </a: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Low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True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583" marR="60583" marT="30292" marB="30292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105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92433320-7F1A-49FD-B53E-F2B33BAFC641}"/>
              </a:ext>
            </a:extLst>
          </p:cNvPr>
          <p:cNvSpPr/>
          <p:nvPr/>
        </p:nvSpPr>
        <p:spPr>
          <a:xfrm>
            <a:off x="390720" y="5683323"/>
            <a:ext cx="84507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srgbClr val="000000"/>
                </a:solidFill>
              </a:rPr>
              <a:t>[15] </a:t>
            </a:r>
            <a:r>
              <a:rPr lang="en-US" altLang="zh-TW" sz="800" dirty="0"/>
              <a:t>K. Wang, X. Peng, J. Yang, S. Lu and Y. </a:t>
            </a:r>
            <a:r>
              <a:rPr lang="en-US" altLang="zh-TW" sz="800" dirty="0" err="1"/>
              <a:t>Qiao</a:t>
            </a:r>
            <a:r>
              <a:rPr lang="en-US" altLang="zh-TW" sz="800" dirty="0"/>
              <a:t>, "Suppressing Uncertainties for Large-Scale Facial Expression Recognition," </a:t>
            </a:r>
            <a:r>
              <a:rPr lang="en-US" altLang="zh-TW" sz="800" i="1" dirty="0"/>
              <a:t>2020 IEEE/CVF Conference on Computer Vision and Pattern Recognition (CVPR)</a:t>
            </a:r>
            <a:r>
              <a:rPr lang="en-US" altLang="zh-TW" sz="800" dirty="0"/>
              <a:t>, Seattle, WA, USA, 2020, pp. 6896-6905.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srgbClr val="000000"/>
                </a:solidFill>
              </a:rPr>
              <a:t>[16] T. Mittal, P. </a:t>
            </a:r>
            <a:r>
              <a:rPr lang="en-US" altLang="zh-TW" sz="800" dirty="0" err="1">
                <a:solidFill>
                  <a:srgbClr val="000000"/>
                </a:solidFill>
              </a:rPr>
              <a:t>Guhan</a:t>
            </a:r>
            <a:r>
              <a:rPr lang="en-US" altLang="zh-TW" sz="800" dirty="0">
                <a:solidFill>
                  <a:srgbClr val="000000"/>
                </a:solidFill>
              </a:rPr>
              <a:t>, U. Bhattacharya, R. Chandra, A. </a:t>
            </a:r>
            <a:r>
              <a:rPr lang="en-US" altLang="zh-TW" sz="800" dirty="0" err="1">
                <a:solidFill>
                  <a:srgbClr val="000000"/>
                </a:solidFill>
              </a:rPr>
              <a:t>Bera</a:t>
            </a:r>
            <a:r>
              <a:rPr lang="en-US" altLang="zh-TW" sz="800" dirty="0">
                <a:solidFill>
                  <a:srgbClr val="000000"/>
                </a:solidFill>
              </a:rPr>
              <a:t> and D. </a:t>
            </a:r>
            <a:r>
              <a:rPr lang="en-US" altLang="zh-TW" sz="800" dirty="0" err="1">
                <a:solidFill>
                  <a:srgbClr val="000000"/>
                </a:solidFill>
              </a:rPr>
              <a:t>Manocha</a:t>
            </a:r>
            <a:r>
              <a:rPr lang="en-US" altLang="zh-TW" sz="800" dirty="0">
                <a:solidFill>
                  <a:srgbClr val="000000"/>
                </a:solidFill>
              </a:rPr>
              <a:t>, "</a:t>
            </a:r>
            <a:r>
              <a:rPr lang="en-US" altLang="zh-TW" sz="800" dirty="0" err="1">
                <a:solidFill>
                  <a:srgbClr val="000000"/>
                </a:solidFill>
              </a:rPr>
              <a:t>EmotiCon</a:t>
            </a:r>
            <a:r>
              <a:rPr lang="en-US" altLang="zh-TW" sz="800" dirty="0">
                <a:solidFill>
                  <a:srgbClr val="000000"/>
                </a:solidFill>
              </a:rPr>
              <a:t>: Context-Aware Multimodal Emotion Recognition Using Frege’s Principle," </a:t>
            </a:r>
            <a:r>
              <a:rPr lang="en-US" altLang="zh-TW" sz="800" i="1" dirty="0">
                <a:solidFill>
                  <a:srgbClr val="000000"/>
                </a:solidFill>
              </a:rPr>
              <a:t>2020 IEEE/CVF Conference on Computer Vision and Pattern Recognition (CVPR), </a:t>
            </a:r>
            <a:r>
              <a:rPr lang="en-US" altLang="zh-TW" sz="800" dirty="0">
                <a:solidFill>
                  <a:srgbClr val="000000"/>
                </a:solidFill>
              </a:rPr>
              <a:t>Seattle, WA, USA, 2020, pp. 14222-14231.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srgbClr val="000000"/>
                </a:solidFill>
              </a:rPr>
              <a:t>[17] P. P. </a:t>
            </a:r>
            <a:r>
              <a:rPr lang="en-US" altLang="zh-TW" sz="800" dirty="0" err="1">
                <a:solidFill>
                  <a:srgbClr val="000000"/>
                </a:solidFill>
              </a:rPr>
              <a:t>Filntisis</a:t>
            </a:r>
            <a:r>
              <a:rPr lang="en-US" altLang="zh-TW" sz="800" dirty="0">
                <a:solidFill>
                  <a:srgbClr val="000000"/>
                </a:solidFill>
              </a:rPr>
              <a:t>, N. </a:t>
            </a:r>
            <a:r>
              <a:rPr lang="en-US" altLang="zh-TW" sz="800" dirty="0" err="1">
                <a:solidFill>
                  <a:srgbClr val="000000"/>
                </a:solidFill>
              </a:rPr>
              <a:t>Efthymiou</a:t>
            </a:r>
            <a:r>
              <a:rPr lang="en-US" altLang="zh-TW" sz="800" dirty="0">
                <a:solidFill>
                  <a:srgbClr val="000000"/>
                </a:solidFill>
              </a:rPr>
              <a:t>, P. </a:t>
            </a:r>
            <a:r>
              <a:rPr lang="en-US" altLang="zh-TW" sz="800" dirty="0" err="1">
                <a:solidFill>
                  <a:srgbClr val="000000"/>
                </a:solidFill>
              </a:rPr>
              <a:t>Koutras</a:t>
            </a:r>
            <a:r>
              <a:rPr lang="en-US" altLang="zh-TW" sz="800" dirty="0">
                <a:solidFill>
                  <a:srgbClr val="000000"/>
                </a:solidFill>
              </a:rPr>
              <a:t>, G. Potamianos and P. Maragos, “Fusing Body Posture With Facial Expressions for Joint Recognition of Affect in Child–Robot Interaction,” in </a:t>
            </a:r>
            <a:r>
              <a:rPr lang="en-US" altLang="zh-TW" sz="800" i="1" dirty="0">
                <a:solidFill>
                  <a:srgbClr val="000000"/>
                </a:solidFill>
              </a:rPr>
              <a:t>IEEE Robotics and Automation Letters</a:t>
            </a:r>
            <a:r>
              <a:rPr lang="en-US" altLang="zh-TW" sz="800" dirty="0">
                <a:solidFill>
                  <a:srgbClr val="000000"/>
                </a:solidFill>
              </a:rPr>
              <a:t>, vol. 4, no. 4, pp. 4011-4018, Oct. 2019.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800" dirty="0">
                <a:solidFill>
                  <a:srgbClr val="000000"/>
                </a:solidFill>
              </a:rPr>
              <a:t>[18] R. </a:t>
            </a:r>
            <a:r>
              <a:rPr lang="en-US" altLang="zh-TW" sz="800" dirty="0" err="1">
                <a:solidFill>
                  <a:srgbClr val="000000"/>
                </a:solidFill>
              </a:rPr>
              <a:t>Kosti</a:t>
            </a:r>
            <a:r>
              <a:rPr lang="en-US" altLang="zh-TW" sz="800" dirty="0">
                <a:solidFill>
                  <a:srgbClr val="000000"/>
                </a:solidFill>
              </a:rPr>
              <a:t>, J. M. Alvarez, A. </a:t>
            </a:r>
            <a:r>
              <a:rPr lang="en-US" altLang="zh-TW" sz="800" dirty="0" err="1">
                <a:solidFill>
                  <a:srgbClr val="000000"/>
                </a:solidFill>
              </a:rPr>
              <a:t>Recasens</a:t>
            </a:r>
            <a:r>
              <a:rPr lang="en-US" altLang="zh-TW" sz="800" dirty="0">
                <a:solidFill>
                  <a:srgbClr val="000000"/>
                </a:solidFill>
              </a:rPr>
              <a:t> and A. </a:t>
            </a:r>
            <a:r>
              <a:rPr lang="en-US" altLang="zh-TW" sz="800" dirty="0" err="1">
                <a:solidFill>
                  <a:srgbClr val="000000"/>
                </a:solidFill>
              </a:rPr>
              <a:t>Lapedriza</a:t>
            </a:r>
            <a:r>
              <a:rPr lang="en-US" altLang="zh-TW" sz="800" dirty="0">
                <a:solidFill>
                  <a:srgbClr val="000000"/>
                </a:solidFill>
              </a:rPr>
              <a:t>, "EMOTIC: Emotions in Context Dataset,” </a:t>
            </a:r>
            <a:r>
              <a:rPr lang="en-US" altLang="zh-TW" sz="800" i="1" dirty="0">
                <a:solidFill>
                  <a:srgbClr val="000000"/>
                </a:solidFill>
              </a:rPr>
              <a:t>2017 IEEE Conference on Computer Vision and Pattern Recognition Workshops (CVPRW)</a:t>
            </a:r>
            <a:r>
              <a:rPr lang="en-US" altLang="zh-TW" sz="800" dirty="0">
                <a:solidFill>
                  <a:srgbClr val="000000"/>
                </a:solidFill>
              </a:rPr>
              <a:t>, Honolulu, HI, 2017, pp. 2309-2317.</a:t>
            </a:r>
          </a:p>
        </p:txBody>
      </p:sp>
    </p:spTree>
    <p:extLst>
      <p:ext uri="{BB962C8B-B14F-4D97-AF65-F5344CB8AC3E}">
        <p14:creationId xmlns:p14="http://schemas.microsoft.com/office/powerpoint/2010/main" val="3942586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Multi-task Learning for Mental Disorder Detection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Cross-modality Graph Convolutional Network 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Emotion Recognition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Density Loss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Depression Estimation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Cross-task Knowledge Passing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Distributed Loss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5912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圓角矩形 57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678776" y="4234125"/>
            <a:ext cx="8003232" cy="25072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A86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683567" y="1502346"/>
            <a:ext cx="8003231" cy="25072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Framework overview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14</a:t>
            </a:fld>
            <a:endParaRPr lang="en-US" altLang="ja-JP" dirty="0"/>
          </a:p>
        </p:txBody>
      </p:sp>
      <p:sp>
        <p:nvSpPr>
          <p:cNvPr id="3" name="流程圖: 人工作業 2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645776" y="1708320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2645816" y="2790947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CADF9CB0-EBD5-42B5-9935-E8F628F9B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1187604" y="1834283"/>
            <a:ext cx="50405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9C87FD9-B866-423C-9221-B4B1AC4B7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899632" y="2857731"/>
            <a:ext cx="1080000" cy="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2204752" y="2554178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2132744" y="363676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187604" y="4639776"/>
            <a:ext cx="504000" cy="55433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899632" y="5591978"/>
            <a:ext cx="1080000" cy="802094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3923968" y="2425683"/>
            <a:ext cx="1260000" cy="612000"/>
          </a:xfrm>
          <a:prstGeom prst="roundRect">
            <a:avLst/>
          </a:prstGeom>
          <a:solidFill>
            <a:srgbClr val="FA86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CMGCN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stCxn id="3" idx="2"/>
            <a:endCxn id="12" idx="1"/>
          </p:cNvCxnSpPr>
          <p:nvPr/>
        </p:nvCxnSpPr>
        <p:spPr>
          <a:xfrm>
            <a:off x="3455816" y="2158320"/>
            <a:ext cx="468152" cy="5733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7" idx="2"/>
            <a:endCxn id="12" idx="1"/>
          </p:cNvCxnSpPr>
          <p:nvPr/>
        </p:nvCxnSpPr>
        <p:spPr>
          <a:xfrm flipV="1">
            <a:off x="3455816" y="2731683"/>
            <a:ext cx="468152" cy="50926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流程圖: 人工作業 44">
            <a:extLst>
              <a:ext uri="{FF2B5EF4-FFF2-40B4-BE49-F238E27FC236}">
                <a16:creationId xmlns:a16="http://schemas.microsoft.com/office/drawing/2014/main" id="{0119010E-A99E-483A-BDA8-60DF9E58E0B9}"/>
              </a:ext>
            </a:extLst>
          </p:cNvPr>
          <p:cNvSpPr/>
          <p:nvPr/>
        </p:nvSpPr>
        <p:spPr>
          <a:xfrm rot="16200000">
            <a:off x="2645776" y="4463916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人工作業 45">
            <a:extLst>
              <a:ext uri="{FF2B5EF4-FFF2-40B4-BE49-F238E27FC236}">
                <a16:creationId xmlns:a16="http://schemas.microsoft.com/office/drawing/2014/main" id="{2F4CD94D-1C05-4C94-8496-59CC60C8A37F}"/>
              </a:ext>
            </a:extLst>
          </p:cNvPr>
          <p:cNvSpPr/>
          <p:nvPr/>
        </p:nvSpPr>
        <p:spPr>
          <a:xfrm rot="16200000">
            <a:off x="2645816" y="5546543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1D2F562-58CE-4742-ADDA-7A287AAA751F}"/>
              </a:ext>
            </a:extLst>
          </p:cNvPr>
          <p:cNvSpPr txBox="1"/>
          <p:nvPr/>
        </p:nvSpPr>
        <p:spPr>
          <a:xfrm>
            <a:off x="2204752" y="530977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F9B96DB-1701-4BA3-91A9-585360B42E02}"/>
              </a:ext>
            </a:extLst>
          </p:cNvPr>
          <p:cNvSpPr txBox="1"/>
          <p:nvPr/>
        </p:nvSpPr>
        <p:spPr>
          <a:xfrm>
            <a:off x="2132744" y="6392361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3923968" y="5181279"/>
            <a:ext cx="1260000" cy="612000"/>
          </a:xfrm>
          <a:prstGeom prst="roundRect">
            <a:avLst/>
          </a:prstGeom>
          <a:solidFill>
            <a:srgbClr val="FA86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CMGCN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stCxn id="45" idx="2"/>
            <a:endCxn id="49" idx="1"/>
          </p:cNvCxnSpPr>
          <p:nvPr/>
        </p:nvCxnSpPr>
        <p:spPr>
          <a:xfrm>
            <a:off x="3455816" y="4913916"/>
            <a:ext cx="468152" cy="5733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46" idx="2"/>
            <a:endCxn id="49" idx="1"/>
          </p:cNvCxnSpPr>
          <p:nvPr/>
        </p:nvCxnSpPr>
        <p:spPr>
          <a:xfrm flipV="1">
            <a:off x="3455816" y="5487279"/>
            <a:ext cx="468152" cy="50926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5214719" y="877648"/>
            <a:ext cx="3929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CMGCN: Cross-Modality Graph Convolutional Network</a:t>
            </a:r>
          </a:p>
          <a:p>
            <a:r>
              <a:rPr lang="en-US" altLang="zh-TW" sz="1200" dirty="0"/>
              <a:t>EMA: Exponential Moving Average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5652120" y="2420888"/>
            <a:ext cx="1260000" cy="612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Classifier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5652119" y="5181279"/>
            <a:ext cx="1260000" cy="612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Regressor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B0E72E90-CB46-4E27-9C32-DE1BD53EA6A4}"/>
              </a:ext>
            </a:extLst>
          </p:cNvPr>
          <p:cNvCxnSpPr>
            <a:cxnSpLocks/>
            <a:stCxn id="12" idx="3"/>
            <a:endCxn id="54" idx="1"/>
          </p:cNvCxnSpPr>
          <p:nvPr/>
        </p:nvCxnSpPr>
        <p:spPr>
          <a:xfrm flipV="1">
            <a:off x="5183968" y="2726888"/>
            <a:ext cx="468152" cy="479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183968" y="5487279"/>
            <a:ext cx="468151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DCE6DB68-7807-4FCB-A9DA-5ABAAFB88458}"/>
              </a:ext>
            </a:extLst>
          </p:cNvPr>
          <p:cNvSpPr/>
          <p:nvPr/>
        </p:nvSpPr>
        <p:spPr>
          <a:xfrm>
            <a:off x="2357744" y="1628800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2356466" y="4376936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24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>
            <a:stCxn id="61" idx="1"/>
            <a:endCxn id="63" idx="1"/>
          </p:cNvCxnSpPr>
          <p:nvPr/>
        </p:nvCxnSpPr>
        <p:spPr>
          <a:xfrm rot="10800000" flipV="1">
            <a:off x="2356466" y="2775012"/>
            <a:ext cx="1278" cy="2748136"/>
          </a:xfrm>
          <a:prstGeom prst="curvedConnector3">
            <a:avLst>
              <a:gd name="adj1" fmla="val 1798732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文字方塊 1024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 rot="16200000">
            <a:off x="1367248" y="4501233"/>
            <a:ext cx="1285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EMA Update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7380272" y="2420888"/>
            <a:ext cx="1260000" cy="612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Density Loss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7380272" y="5181279"/>
            <a:ext cx="1260000" cy="612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Loss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8408A21-82A3-4CDD-82BF-F09E96654820}"/>
              </a:ext>
            </a:extLst>
          </p:cNvPr>
          <p:cNvCxnSpPr>
            <a:cxnSpLocks/>
            <a:stCxn id="54" idx="3"/>
            <a:endCxn id="68" idx="1"/>
          </p:cNvCxnSpPr>
          <p:nvPr/>
        </p:nvCxnSpPr>
        <p:spPr>
          <a:xfrm>
            <a:off x="6912120" y="2726888"/>
            <a:ext cx="46815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接點: 弧形 72">
            <a:extLst>
              <a:ext uri="{FF2B5EF4-FFF2-40B4-BE49-F238E27FC236}">
                <a16:creationId xmlns:a16="http://schemas.microsoft.com/office/drawing/2014/main" id="{2FA3F377-59AE-4A94-B7A7-619BEDE49BC0}"/>
              </a:ext>
            </a:extLst>
          </p:cNvPr>
          <p:cNvCxnSpPr>
            <a:cxnSpLocks/>
            <a:stCxn id="68" idx="0"/>
            <a:endCxn id="54" idx="0"/>
          </p:cNvCxnSpPr>
          <p:nvPr/>
        </p:nvCxnSpPr>
        <p:spPr>
          <a:xfrm rot="16200000" flipV="1">
            <a:off x="7146196" y="1556812"/>
            <a:ext cx="12700" cy="1728152"/>
          </a:xfrm>
          <a:prstGeom prst="curvedConnector3">
            <a:avLst>
              <a:gd name="adj1" fmla="val 18000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弧形 75">
            <a:extLst>
              <a:ext uri="{FF2B5EF4-FFF2-40B4-BE49-F238E27FC236}">
                <a16:creationId xmlns:a16="http://schemas.microsoft.com/office/drawing/2014/main" id="{EB20B017-F4EC-475B-BC7E-C514F41E060E}"/>
              </a:ext>
            </a:extLst>
          </p:cNvPr>
          <p:cNvCxnSpPr>
            <a:cxnSpLocks/>
            <a:stCxn id="68" idx="0"/>
            <a:endCxn id="12" idx="0"/>
          </p:cNvCxnSpPr>
          <p:nvPr/>
        </p:nvCxnSpPr>
        <p:spPr>
          <a:xfrm rot="16200000" flipH="1" flipV="1">
            <a:off x="6279722" y="695133"/>
            <a:ext cx="4795" cy="3456304"/>
          </a:xfrm>
          <a:prstGeom prst="curvedConnector3">
            <a:avLst>
              <a:gd name="adj1" fmla="val -7929364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弧形 85">
            <a:extLst>
              <a:ext uri="{FF2B5EF4-FFF2-40B4-BE49-F238E27FC236}">
                <a16:creationId xmlns:a16="http://schemas.microsoft.com/office/drawing/2014/main" id="{64C42115-A0AB-4FA7-ADFC-B000D446DE26}"/>
              </a:ext>
            </a:extLst>
          </p:cNvPr>
          <p:cNvCxnSpPr>
            <a:cxnSpLocks/>
            <a:stCxn id="68" idx="0"/>
            <a:endCxn id="3" idx="3"/>
          </p:cNvCxnSpPr>
          <p:nvPr/>
        </p:nvCxnSpPr>
        <p:spPr>
          <a:xfrm rot="16200000" flipV="1">
            <a:off x="5232744" y="-356640"/>
            <a:ext cx="550600" cy="5004456"/>
          </a:xfrm>
          <a:prstGeom prst="curvedConnector3">
            <a:avLst>
              <a:gd name="adj1" fmla="val 139097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接點: 弧形 89">
            <a:extLst>
              <a:ext uri="{FF2B5EF4-FFF2-40B4-BE49-F238E27FC236}">
                <a16:creationId xmlns:a16="http://schemas.microsoft.com/office/drawing/2014/main" id="{354E88A1-2F6B-45B1-9DEE-8C6F3AF54123}"/>
              </a:ext>
            </a:extLst>
          </p:cNvPr>
          <p:cNvCxnSpPr>
            <a:cxnSpLocks/>
            <a:stCxn id="69" idx="0"/>
            <a:endCxn id="55" idx="0"/>
          </p:cNvCxnSpPr>
          <p:nvPr/>
        </p:nvCxnSpPr>
        <p:spPr>
          <a:xfrm rot="16200000" flipV="1">
            <a:off x="7146196" y="4317202"/>
            <a:ext cx="12700" cy="1728153"/>
          </a:xfrm>
          <a:prstGeom prst="curvedConnector3">
            <a:avLst>
              <a:gd name="adj1" fmla="val 18000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弧形 90">
            <a:extLst>
              <a:ext uri="{FF2B5EF4-FFF2-40B4-BE49-F238E27FC236}">
                <a16:creationId xmlns:a16="http://schemas.microsoft.com/office/drawing/2014/main" id="{5F3938C6-B7BD-425E-9FDB-0BDD0DC24ED4}"/>
              </a:ext>
            </a:extLst>
          </p:cNvPr>
          <p:cNvCxnSpPr>
            <a:cxnSpLocks/>
            <a:stCxn id="69" idx="0"/>
            <a:endCxn id="49" idx="0"/>
          </p:cNvCxnSpPr>
          <p:nvPr/>
        </p:nvCxnSpPr>
        <p:spPr>
          <a:xfrm rot="16200000" flipV="1">
            <a:off x="6282120" y="3453127"/>
            <a:ext cx="12700" cy="3456304"/>
          </a:xfrm>
          <a:prstGeom prst="curvedConnector3">
            <a:avLst>
              <a:gd name="adj1" fmla="val 3230717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接點: 弧形 91">
            <a:extLst>
              <a:ext uri="{FF2B5EF4-FFF2-40B4-BE49-F238E27FC236}">
                <a16:creationId xmlns:a16="http://schemas.microsoft.com/office/drawing/2014/main" id="{F0A1F8B8-D001-4FA5-A3CB-51006A941EFB}"/>
              </a:ext>
            </a:extLst>
          </p:cNvPr>
          <p:cNvCxnSpPr>
            <a:cxnSpLocks/>
            <a:stCxn id="69" idx="0"/>
            <a:endCxn id="45" idx="3"/>
          </p:cNvCxnSpPr>
          <p:nvPr/>
        </p:nvCxnSpPr>
        <p:spPr>
          <a:xfrm rot="16200000" flipV="1">
            <a:off x="5230347" y="2401354"/>
            <a:ext cx="555395" cy="5004456"/>
          </a:xfrm>
          <a:prstGeom prst="curvedConnector3">
            <a:avLst>
              <a:gd name="adj1" fmla="val 132500"/>
            </a:avLst>
          </a:prstGeom>
          <a:ln w="19050">
            <a:solidFill>
              <a:srgbClr val="6284A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CF711312-F641-426F-B92D-7A5076895E75}"/>
              </a:ext>
            </a:extLst>
          </p:cNvPr>
          <p:cNvSpPr txBox="1"/>
          <p:nvPr/>
        </p:nvSpPr>
        <p:spPr>
          <a:xfrm>
            <a:off x="6358088" y="1564007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6284A2"/>
                </a:solidFill>
              </a:rPr>
              <a:t>Backward</a:t>
            </a:r>
            <a:endParaRPr lang="zh-TW" altLang="en-US" sz="1200" dirty="0">
              <a:solidFill>
                <a:srgbClr val="6284A2"/>
              </a:solidFill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87A42EFA-13A6-4DA3-9BB5-2003B3F692B0}"/>
              </a:ext>
            </a:extLst>
          </p:cNvPr>
          <p:cNvSpPr txBox="1"/>
          <p:nvPr/>
        </p:nvSpPr>
        <p:spPr>
          <a:xfrm>
            <a:off x="6363996" y="4295301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6284A2"/>
                </a:solidFill>
              </a:rPr>
              <a:t>Backward</a:t>
            </a:r>
            <a:endParaRPr lang="zh-TW" altLang="en-US" sz="1200" dirty="0">
              <a:solidFill>
                <a:srgbClr val="6284A2"/>
              </a:solidFill>
            </a:endParaRPr>
          </a:p>
        </p:txBody>
      </p:sp>
      <p:cxnSp>
        <p:nvCxnSpPr>
          <p:cNvPr id="42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55" idx="3"/>
            <a:endCxn id="69" idx="1"/>
          </p:cNvCxnSpPr>
          <p:nvPr/>
        </p:nvCxnSpPr>
        <p:spPr>
          <a:xfrm>
            <a:off x="6912119" y="5487279"/>
            <a:ext cx="4681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 rot="16200000">
            <a:off x="-525478" y="2538788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 rot="16200000">
            <a:off x="-530270" y="5294384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9E544D"/>
                </a:solidFill>
              </a:rPr>
              <a:t>Depression Estimation</a:t>
            </a:r>
            <a:endParaRPr lang="zh-TW" altLang="en-US" sz="1400" dirty="0">
              <a:solidFill>
                <a:srgbClr val="9E544D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437BECA-DF92-7E42-810D-1DB59D4D4AE6}"/>
              </a:ext>
            </a:extLst>
          </p:cNvPr>
          <p:cNvSpPr/>
          <p:nvPr/>
        </p:nvSpPr>
        <p:spPr>
          <a:xfrm>
            <a:off x="899632" y="6862793"/>
            <a:ext cx="3996607" cy="612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/>
              <a:t>CMGCN: Cross-Modality Graph Convolutional Networks</a:t>
            </a:r>
          </a:p>
          <a:p>
            <a:pPr>
              <a:lnSpc>
                <a:spcPct val="150000"/>
              </a:lnSpc>
            </a:pPr>
            <a:r>
              <a:rPr lang="en-US" altLang="zh-TW" sz="1200" dirty="0"/>
              <a:t>EMA: Exponential 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859462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Multi-task Learning for Mental Disorder Detection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Cross-modality Graph Convolutional Network 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Emotion Recognition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Density Loss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Depression Estimation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Cross-task Knowledge Passing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Distributed Loss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5055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GMGCN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joint representation to integrate features from different modalities (face and context)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16</a:t>
            </a:fld>
            <a:endParaRPr lang="en-US" altLang="ja-JP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C17559-6E00-420D-86DD-3D777D96ECE5}"/>
              </a:ext>
            </a:extLst>
          </p:cNvPr>
          <p:cNvSpPr/>
          <p:nvPr/>
        </p:nvSpPr>
        <p:spPr>
          <a:xfrm>
            <a:off x="5214719" y="848631"/>
            <a:ext cx="3929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GMGCN: Cross-Modality Graph Convolutional Network</a:t>
            </a:r>
          </a:p>
          <a:p>
            <a:r>
              <a:rPr lang="en-US" altLang="zh-TW" sz="1200" dirty="0"/>
              <a:t>GAP: Global Average Pooling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8D36B1A-9960-5540-B3ED-2CA57DD16C9E}"/>
              </a:ext>
            </a:extLst>
          </p:cNvPr>
          <p:cNvSpPr/>
          <p:nvPr/>
        </p:nvSpPr>
        <p:spPr>
          <a:xfrm>
            <a:off x="1115656" y="2753090"/>
            <a:ext cx="360040" cy="108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BDD460-22B7-2342-A358-C491479E73B9}"/>
              </a:ext>
            </a:extLst>
          </p:cNvPr>
          <p:cNvSpPr/>
          <p:nvPr/>
        </p:nvSpPr>
        <p:spPr>
          <a:xfrm>
            <a:off x="1115656" y="4759622"/>
            <a:ext cx="360000" cy="1080000"/>
          </a:xfrm>
          <a:prstGeom prst="rect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6130A26-3D78-DB43-A9B8-524547AEC36B}"/>
              </a:ext>
            </a:extLst>
          </p:cNvPr>
          <p:cNvSpPr txBox="1"/>
          <p:nvPr/>
        </p:nvSpPr>
        <p:spPr>
          <a:xfrm>
            <a:off x="107524" y="3905098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 </a:t>
            </a:r>
          </a:p>
          <a:p>
            <a:pPr algn="ctr"/>
            <a:r>
              <a:rPr kumimoji="1" lang="en-US" altLang="zh-TW" dirty="0"/>
              <a:t>features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107524" y="591713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</a:t>
            </a:r>
            <a:r>
              <a:rPr kumimoji="1" lang="en-US" altLang="zh-TW" dirty="0"/>
              <a:t>ontext </a:t>
            </a:r>
          </a:p>
          <a:p>
            <a:pPr algn="ctr"/>
            <a:r>
              <a:rPr kumimoji="1" lang="en-US" altLang="zh-TW" dirty="0"/>
              <a:t>features</a:t>
            </a:r>
            <a:endParaRPr kumimoji="1" lang="zh-TW" altLang="en-US" dirty="0"/>
          </a:p>
        </p:txBody>
      </p:sp>
      <p:sp>
        <p:nvSpPr>
          <p:cNvPr id="21" name="流程圖: 人工作業 2">
            <a:extLst>
              <a:ext uri="{FF2B5EF4-FFF2-40B4-BE49-F238E27FC236}">
                <a16:creationId xmlns:a16="http://schemas.microsoft.com/office/drawing/2014/main" id="{68CCD514-56C6-204D-8B43-1349655067F9}"/>
              </a:ext>
            </a:extLst>
          </p:cNvPr>
          <p:cNvSpPr/>
          <p:nvPr/>
        </p:nvSpPr>
        <p:spPr>
          <a:xfrm rot="16200000">
            <a:off x="2123748" y="2843090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Linear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流程圖: 人工作業 6">
            <a:extLst>
              <a:ext uri="{FF2B5EF4-FFF2-40B4-BE49-F238E27FC236}">
                <a16:creationId xmlns:a16="http://schemas.microsoft.com/office/drawing/2014/main" id="{6597374F-D87A-2043-A2DC-1A9B982140FB}"/>
              </a:ext>
            </a:extLst>
          </p:cNvPr>
          <p:cNvSpPr/>
          <p:nvPr/>
        </p:nvSpPr>
        <p:spPr>
          <a:xfrm rot="16200000">
            <a:off x="2123788" y="4845832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Linear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84496E4-4FBE-A543-9448-4982AFA778F5}"/>
                  </a:ext>
                </a:extLst>
              </p:cNvPr>
              <p:cNvSpPr txBox="1"/>
              <p:nvPr/>
            </p:nvSpPr>
            <p:spPr>
              <a:xfrm>
                <a:off x="3265676" y="3108423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84496E4-4FBE-A543-9448-4982AFA77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676" y="3108423"/>
                <a:ext cx="360040" cy="369332"/>
              </a:xfrm>
              <a:prstGeom prst="rect">
                <a:avLst/>
              </a:prstGeom>
              <a:blipFill>
                <a:blip r:embed="rId3"/>
                <a:stretch>
                  <a:fillRect r="-3448"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/>
              <p:nvPr/>
            </p:nvSpPr>
            <p:spPr>
              <a:xfrm>
                <a:off x="3265676" y="5103831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676" y="5103831"/>
                <a:ext cx="360040" cy="369332"/>
              </a:xfrm>
              <a:prstGeom prst="rect">
                <a:avLst/>
              </a:prstGeom>
              <a:blipFill>
                <a:blip r:embed="rId4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FE0A0CFF-983D-7B42-B304-9CBE30A304D8}"/>
              </a:ext>
            </a:extLst>
          </p:cNvPr>
          <p:cNvCxnSpPr>
            <a:stCxn id="7" idx="3"/>
            <a:endCxn id="21" idx="0"/>
          </p:cNvCxnSpPr>
          <p:nvPr/>
        </p:nvCxnSpPr>
        <p:spPr>
          <a:xfrm>
            <a:off x="1475696" y="3293090"/>
            <a:ext cx="5580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805C236A-8A8D-7642-B5FC-DBC0DD6D3AC4}"/>
              </a:ext>
            </a:extLst>
          </p:cNvPr>
          <p:cNvCxnSpPr>
            <a:cxnSpLocks/>
            <a:stCxn id="15" idx="3"/>
            <a:endCxn id="22" idx="0"/>
          </p:cNvCxnSpPr>
          <p:nvPr/>
        </p:nvCxnSpPr>
        <p:spPr>
          <a:xfrm flipV="1">
            <a:off x="1475656" y="5295832"/>
            <a:ext cx="558132" cy="37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3D339F07-7B2D-384D-B394-D6386CE57DA4}"/>
              </a:ext>
            </a:extLst>
          </p:cNvPr>
          <p:cNvCxnSpPr>
            <a:cxnSpLocks/>
            <a:stCxn id="22" idx="2"/>
            <a:endCxn id="24" idx="1"/>
          </p:cNvCxnSpPr>
          <p:nvPr/>
        </p:nvCxnSpPr>
        <p:spPr>
          <a:xfrm flipV="1">
            <a:off x="2933788" y="5288497"/>
            <a:ext cx="331888" cy="73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 flipV="1">
            <a:off x="2933788" y="3293089"/>
            <a:ext cx="33188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接點 36">
            <a:extLst>
              <a:ext uri="{FF2B5EF4-FFF2-40B4-BE49-F238E27FC236}">
                <a16:creationId xmlns:a16="http://schemas.microsoft.com/office/drawing/2014/main" id="{4865E963-14E7-C946-9722-7E712A4F9632}"/>
              </a:ext>
            </a:extLst>
          </p:cNvPr>
          <p:cNvCxnSpPr>
            <a:stCxn id="7" idx="0"/>
            <a:endCxn id="23" idx="0"/>
          </p:cNvCxnSpPr>
          <p:nvPr/>
        </p:nvCxnSpPr>
        <p:spPr>
          <a:xfrm rot="16200000" flipH="1">
            <a:off x="2193019" y="1855746"/>
            <a:ext cx="355333" cy="2150020"/>
          </a:xfrm>
          <a:prstGeom prst="bentConnector3">
            <a:avLst>
              <a:gd name="adj1" fmla="val -6433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接點 37">
            <a:extLst>
              <a:ext uri="{FF2B5EF4-FFF2-40B4-BE49-F238E27FC236}">
                <a16:creationId xmlns:a16="http://schemas.microsoft.com/office/drawing/2014/main" id="{D16997D3-693E-CA48-B8AC-64F61A0233AA}"/>
              </a:ext>
            </a:extLst>
          </p:cNvPr>
          <p:cNvCxnSpPr>
            <a:cxnSpLocks/>
            <a:stCxn id="15" idx="0"/>
            <a:endCxn id="24" idx="0"/>
          </p:cNvCxnSpPr>
          <p:nvPr/>
        </p:nvCxnSpPr>
        <p:spPr>
          <a:xfrm rot="16200000" flipH="1">
            <a:off x="2198571" y="3856706"/>
            <a:ext cx="344209" cy="2150040"/>
          </a:xfrm>
          <a:prstGeom prst="bentConnector3">
            <a:avLst>
              <a:gd name="adj1" fmla="val -6641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90C69757-435B-E648-9DB1-1737622DE65C}"/>
              </a:ext>
            </a:extLst>
          </p:cNvPr>
          <p:cNvSpPr/>
          <p:nvPr/>
        </p:nvSpPr>
        <p:spPr>
          <a:xfrm>
            <a:off x="755576" y="2708920"/>
            <a:ext cx="1080120" cy="3816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7F69183-3574-EF4B-AE1C-A9BB42076E83}"/>
              </a:ext>
            </a:extLst>
          </p:cNvPr>
          <p:cNvSpPr txBox="1"/>
          <p:nvPr/>
        </p:nvSpPr>
        <p:spPr>
          <a:xfrm rot="16200000">
            <a:off x="-171222" y="4277320"/>
            <a:ext cx="125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After GAP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C0D90631-5FA4-7C4F-AB7C-17CC8003E54F}"/>
              </a:ext>
            </a:extLst>
          </p:cNvPr>
          <p:cNvCxnSpPr>
            <a:cxnSpLocks/>
            <a:stCxn id="23" idx="3"/>
            <a:endCxn id="51" idx="0"/>
          </p:cNvCxnSpPr>
          <p:nvPr/>
        </p:nvCxnSpPr>
        <p:spPr>
          <a:xfrm>
            <a:off x="3625716" y="3293089"/>
            <a:ext cx="370136" cy="781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1D4DF855-2761-A940-B32C-08B48556C4C2}"/>
              </a:ext>
            </a:extLst>
          </p:cNvPr>
          <p:cNvCxnSpPr>
            <a:cxnSpLocks/>
            <a:stCxn id="24" idx="3"/>
            <a:endCxn id="51" idx="4"/>
          </p:cNvCxnSpPr>
          <p:nvPr/>
        </p:nvCxnSpPr>
        <p:spPr>
          <a:xfrm flipV="1">
            <a:off x="3625716" y="4434731"/>
            <a:ext cx="370136" cy="8537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A76ED610-1BD1-B445-A958-7A5F11290945}"/>
              </a:ext>
            </a:extLst>
          </p:cNvPr>
          <p:cNvGrpSpPr/>
          <p:nvPr/>
        </p:nvGrpSpPr>
        <p:grpSpPr>
          <a:xfrm>
            <a:off x="3815852" y="4074731"/>
            <a:ext cx="360000" cy="360000"/>
            <a:chOff x="4262243" y="4230604"/>
            <a:chExt cx="360000" cy="360000"/>
          </a:xfrm>
        </p:grpSpPr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028B1A74-D320-B641-BD3F-6D5CBD912DE3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00DE226C-7BE6-6E4F-BDF8-D0485A377141}"/>
                </a:ext>
              </a:extLst>
            </p:cNvPr>
            <p:cNvCxnSpPr>
              <a:stCxn id="51" idx="2"/>
              <a:endCxn id="51" idx="6"/>
            </p:cNvCxnSpPr>
            <p:nvPr/>
          </p:nvCxnSpPr>
          <p:spPr>
            <a:xfrm>
              <a:off x="4262243" y="4410604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BF1D1E1E-8BCE-3848-8DB1-C00888324282}"/>
                </a:ext>
              </a:extLst>
            </p:cNvPr>
            <p:cNvCxnSpPr>
              <a:cxnSpLocks/>
              <a:stCxn id="51" idx="4"/>
              <a:endCxn id="51" idx="0"/>
            </p:cNvCxnSpPr>
            <p:nvPr/>
          </p:nvCxnSpPr>
          <p:spPr>
            <a:xfrm flipV="1">
              <a:off x="4442243" y="4230604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73D6947-3E3D-D348-B7AF-FA1AC63E705F}"/>
              </a:ext>
            </a:extLst>
          </p:cNvPr>
          <p:cNvSpPr txBox="1"/>
          <p:nvPr/>
        </p:nvSpPr>
        <p:spPr>
          <a:xfrm>
            <a:off x="4352806" y="368982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 </a:t>
            </a:r>
          </a:p>
          <a:p>
            <a:pPr algn="ctr"/>
            <a:r>
              <a:rPr lang="en-US" altLang="zh-TW" dirty="0"/>
              <a:t>f</a:t>
            </a:r>
            <a:r>
              <a:rPr kumimoji="1" lang="en-US" altLang="zh-TW" dirty="0"/>
              <a:t>eature map</a:t>
            </a:r>
            <a:endParaRPr kumimoji="1" lang="zh-TW" altLang="en-US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D381A9B-24B7-414A-BBD4-226A907A0153}"/>
              </a:ext>
            </a:extLst>
          </p:cNvPr>
          <p:cNvSpPr txBox="1"/>
          <p:nvPr/>
        </p:nvSpPr>
        <p:spPr>
          <a:xfrm>
            <a:off x="4352806" y="5701861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</a:t>
            </a:r>
            <a:r>
              <a:rPr kumimoji="1" lang="en-US" altLang="zh-TW" dirty="0"/>
              <a:t>ontext </a:t>
            </a:r>
          </a:p>
          <a:p>
            <a:pPr algn="ctr"/>
            <a:r>
              <a:rPr lang="en-US" altLang="zh-TW" dirty="0"/>
              <a:t>f</a:t>
            </a:r>
            <a:r>
              <a:rPr kumimoji="1" lang="en-US" altLang="zh-TW" dirty="0"/>
              <a:t>eature map</a:t>
            </a:r>
            <a:endParaRPr kumimoji="1" lang="zh-TW" altLang="en-US" dirty="0"/>
          </a:p>
        </p:txBody>
      </p: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AF80C146-1CF0-DB4D-AF24-C23756703949}"/>
              </a:ext>
            </a:extLst>
          </p:cNvPr>
          <p:cNvCxnSpPr>
            <a:cxnSpLocks/>
            <a:stCxn id="90" idx="5"/>
            <a:endCxn id="85" idx="1"/>
          </p:cNvCxnSpPr>
          <p:nvPr/>
        </p:nvCxnSpPr>
        <p:spPr>
          <a:xfrm>
            <a:off x="6013617" y="3167241"/>
            <a:ext cx="430591" cy="11594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F4250BBB-578B-A943-8D80-05AD2A04FDAC}"/>
              </a:ext>
            </a:extLst>
          </p:cNvPr>
          <p:cNvCxnSpPr>
            <a:cxnSpLocks/>
            <a:stCxn id="91" idx="5"/>
            <a:endCxn id="85" idx="1"/>
          </p:cNvCxnSpPr>
          <p:nvPr/>
        </p:nvCxnSpPr>
        <p:spPr>
          <a:xfrm flipV="1">
            <a:off x="6013617" y="4326739"/>
            <a:ext cx="430591" cy="8629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: 圓角 11">
            <a:extLst>
              <a:ext uri="{FF2B5EF4-FFF2-40B4-BE49-F238E27FC236}">
                <a16:creationId xmlns:a16="http://schemas.microsoft.com/office/drawing/2014/main" id="{C1270C50-88B5-1047-A646-923C0F2A1952}"/>
              </a:ext>
            </a:extLst>
          </p:cNvPr>
          <p:cNvSpPr/>
          <p:nvPr/>
        </p:nvSpPr>
        <p:spPr>
          <a:xfrm>
            <a:off x="6444208" y="4020739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Sparse Scheme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立方體 89">
            <a:extLst>
              <a:ext uri="{FF2B5EF4-FFF2-40B4-BE49-F238E27FC236}">
                <a16:creationId xmlns:a16="http://schemas.microsoft.com/office/drawing/2014/main" id="{4B714B6E-8B5D-5E4F-B0B9-AC7636131A24}"/>
              </a:ext>
            </a:extLst>
          </p:cNvPr>
          <p:cNvSpPr/>
          <p:nvPr/>
        </p:nvSpPr>
        <p:spPr>
          <a:xfrm>
            <a:off x="5077513" y="2853689"/>
            <a:ext cx="936104" cy="836138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立方體 90">
            <a:extLst>
              <a:ext uri="{FF2B5EF4-FFF2-40B4-BE49-F238E27FC236}">
                <a16:creationId xmlns:a16="http://schemas.microsoft.com/office/drawing/2014/main" id="{F0B25F7B-0762-E34F-8E2A-0FF4CDC20EEC}"/>
              </a:ext>
            </a:extLst>
          </p:cNvPr>
          <p:cNvSpPr/>
          <p:nvPr/>
        </p:nvSpPr>
        <p:spPr>
          <a:xfrm>
            <a:off x="5077513" y="4876158"/>
            <a:ext cx="936104" cy="836138"/>
          </a:xfrm>
          <a:prstGeom prst="cube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52FCEEE6-EFCA-BC4E-B428-657393BBB700}"/>
              </a:ext>
            </a:extLst>
          </p:cNvPr>
          <p:cNvSpPr txBox="1"/>
          <p:nvPr/>
        </p:nvSpPr>
        <p:spPr>
          <a:xfrm>
            <a:off x="441923" y="6520724"/>
            <a:ext cx="385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Previous: Separate representation</a:t>
            </a:r>
            <a:endParaRPr kumimoji="1" lang="zh-TW" altLang="en-US" dirty="0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44B4E22C-480E-C740-BC50-F3CB93DEB9F6}"/>
              </a:ext>
            </a:extLst>
          </p:cNvPr>
          <p:cNvSpPr txBox="1"/>
          <p:nvPr/>
        </p:nvSpPr>
        <p:spPr>
          <a:xfrm>
            <a:off x="5115727" y="6520724"/>
            <a:ext cx="391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Ours: J</a:t>
            </a:r>
            <a:r>
              <a:rPr kumimoji="1" lang="en-US" altLang="zh-TW" dirty="0"/>
              <a:t>oint representation</a:t>
            </a:r>
            <a:endParaRPr kumimoji="1" lang="zh-TW" altLang="en-US" dirty="0"/>
          </a:p>
        </p:txBody>
      </p:sp>
      <p:sp>
        <p:nvSpPr>
          <p:cNvPr id="39" name="矩形: 圓角 11">
            <a:extLst>
              <a:ext uri="{FF2B5EF4-FFF2-40B4-BE49-F238E27FC236}">
                <a16:creationId xmlns:a16="http://schemas.microsoft.com/office/drawing/2014/main" id="{05531DBF-63F6-4043-A4AE-49EF70D35B42}"/>
              </a:ext>
            </a:extLst>
          </p:cNvPr>
          <p:cNvSpPr/>
          <p:nvPr/>
        </p:nvSpPr>
        <p:spPr>
          <a:xfrm>
            <a:off x="7919356" y="4020739"/>
            <a:ext cx="1260000" cy="612000"/>
          </a:xfrm>
          <a:prstGeom prst="roundRect">
            <a:avLst/>
          </a:prstGeom>
          <a:solidFill>
            <a:srgbClr val="FFDB7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GCN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9E6F9C5-66AD-114F-8723-559FD8E92585}"/>
              </a:ext>
            </a:extLst>
          </p:cNvPr>
          <p:cNvCxnSpPr>
            <a:cxnSpLocks/>
            <a:stCxn id="85" idx="3"/>
            <a:endCxn id="39" idx="1"/>
          </p:cNvCxnSpPr>
          <p:nvPr/>
        </p:nvCxnSpPr>
        <p:spPr>
          <a:xfrm>
            <a:off x="7704208" y="4326739"/>
            <a:ext cx="21514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0BB67FE-8A9A-5349-8CC0-168AB49A5E39}"/>
              </a:ext>
            </a:extLst>
          </p:cNvPr>
          <p:cNvSpPr/>
          <p:nvPr/>
        </p:nvSpPr>
        <p:spPr>
          <a:xfrm>
            <a:off x="6347410" y="3896650"/>
            <a:ext cx="2908024" cy="862971"/>
          </a:xfrm>
          <a:prstGeom prst="rect">
            <a:avLst/>
          </a:prstGeom>
          <a:noFill/>
          <a:ln w="19050">
            <a:solidFill>
              <a:srgbClr val="FA86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3E2039-CA73-E94E-B29D-FE053ADD275E}"/>
              </a:ext>
            </a:extLst>
          </p:cNvPr>
          <p:cNvSpPr/>
          <p:nvPr/>
        </p:nvSpPr>
        <p:spPr>
          <a:xfrm>
            <a:off x="6352262" y="3544556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8F4B47"/>
                </a:solidFill>
              </a:rPr>
              <a:t>CMGCN</a:t>
            </a:r>
            <a:endParaRPr lang="zh-TW" altLang="en-US" dirty="0">
              <a:solidFill>
                <a:srgbClr val="8F4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85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GMGCN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Too many irrelevant features included in dense features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GAP averages all pixels in the feature maps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Separate representation may lead to inconsistency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Seek a similar region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⟶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build cross-modality graph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233" t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17</a:t>
            </a:fld>
            <a:endParaRPr lang="en-US" altLang="ja-JP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C17559-6E00-420D-86DD-3D777D96ECE5}"/>
              </a:ext>
            </a:extLst>
          </p:cNvPr>
          <p:cNvSpPr/>
          <p:nvPr/>
        </p:nvSpPr>
        <p:spPr>
          <a:xfrm>
            <a:off x="5214719" y="1063769"/>
            <a:ext cx="39292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CMGCN: Cross-Modality Graph Convolutional Network</a:t>
            </a:r>
          </a:p>
        </p:txBody>
      </p:sp>
      <p:pic>
        <p:nvPicPr>
          <p:cNvPr id="8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C7B27F24-D18B-9140-AF2C-4FD0A50A4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467544" y="3691902"/>
            <a:ext cx="3413937" cy="24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7B92E5D-D8DE-F344-A23F-FB6ED011E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12906"/>
              </p:ext>
            </p:extLst>
          </p:nvPr>
        </p:nvGraphicFramePr>
        <p:xfrm>
          <a:off x="482401" y="3696664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9" name="Google Shape;163;p25">
            <a:extLst>
              <a:ext uri="{FF2B5EF4-FFF2-40B4-BE49-F238E27FC236}">
                <a16:creationId xmlns:a16="http://schemas.microsoft.com/office/drawing/2014/main" id="{9DDBDD9E-7F6D-EB4F-848E-EE4B19A4141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020" b="75572"/>
          <a:stretch/>
        </p:blipFill>
        <p:spPr>
          <a:xfrm>
            <a:off x="5301697" y="3702736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表格 6">
            <a:extLst>
              <a:ext uri="{FF2B5EF4-FFF2-40B4-BE49-F238E27FC236}">
                <a16:creationId xmlns:a16="http://schemas.microsoft.com/office/drawing/2014/main" id="{00FEE473-5D0D-1A49-8D48-21560D9C6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608021"/>
              </p:ext>
            </p:extLst>
          </p:nvPr>
        </p:nvGraphicFramePr>
        <p:xfrm>
          <a:off x="5270565" y="3701426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1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BF64CB97-2560-C340-9FB2-7ED297B69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4182179" y="5147880"/>
            <a:ext cx="782903" cy="10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63;p25">
            <a:extLst>
              <a:ext uri="{FF2B5EF4-FFF2-40B4-BE49-F238E27FC236}">
                <a16:creationId xmlns:a16="http://schemas.microsoft.com/office/drawing/2014/main" id="{D887B6B7-D5BD-2E41-83BD-7564C9DA9F6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4174360" y="3691902"/>
            <a:ext cx="798542" cy="839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接點: 弧形 1023">
            <a:extLst>
              <a:ext uri="{FF2B5EF4-FFF2-40B4-BE49-F238E27FC236}">
                <a16:creationId xmlns:a16="http://schemas.microsoft.com/office/drawing/2014/main" id="{89923AC6-3A36-9343-BAB1-7E1CBF6EB4F3}"/>
              </a:ext>
            </a:extLst>
          </p:cNvPr>
          <p:cNvCxnSpPr>
            <a:cxnSpLocks/>
            <a:stCxn id="12" idx="0"/>
            <a:endCxn id="10" idx="0"/>
          </p:cNvCxnSpPr>
          <p:nvPr/>
        </p:nvCxnSpPr>
        <p:spPr>
          <a:xfrm rot="16200000" flipH="1">
            <a:off x="5767836" y="2497697"/>
            <a:ext cx="9524" cy="2397934"/>
          </a:xfrm>
          <a:prstGeom prst="curvedConnector3">
            <a:avLst>
              <a:gd name="adj1" fmla="val -2400252"/>
            </a:avLst>
          </a:prstGeom>
          <a:ln w="19050">
            <a:solidFill>
              <a:srgbClr val="0093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弧形 1023">
            <a:extLst>
              <a:ext uri="{FF2B5EF4-FFF2-40B4-BE49-F238E27FC236}">
                <a16:creationId xmlns:a16="http://schemas.microsoft.com/office/drawing/2014/main" id="{2CFA9740-BD54-2A45-9C07-685167086334}"/>
              </a:ext>
            </a:extLst>
          </p:cNvPr>
          <p:cNvCxnSpPr>
            <a:cxnSpLocks/>
            <a:stCxn id="11" idx="2"/>
            <a:endCxn id="6" idx="2"/>
          </p:cNvCxnSpPr>
          <p:nvPr/>
        </p:nvCxnSpPr>
        <p:spPr>
          <a:xfrm rot="5400000" flipH="1">
            <a:off x="3364613" y="4945452"/>
            <a:ext cx="27806" cy="2390230"/>
          </a:xfrm>
          <a:prstGeom prst="curvedConnector3">
            <a:avLst>
              <a:gd name="adj1" fmla="val -822125"/>
            </a:avLst>
          </a:prstGeom>
          <a:ln w="19050">
            <a:solidFill>
              <a:srgbClr val="0093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DB32C42-7FE0-3F4A-9A6F-B57D5EDED615}"/>
              </a:ext>
            </a:extLst>
          </p:cNvPr>
          <p:cNvSpPr txBox="1"/>
          <p:nvPr/>
        </p:nvSpPr>
        <p:spPr>
          <a:xfrm>
            <a:off x="1427317" y="631301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783F26C-ADAC-2E49-BBD5-EE7814F6A868}"/>
              </a:ext>
            </a:extLst>
          </p:cNvPr>
          <p:cNvSpPr txBox="1"/>
          <p:nvPr/>
        </p:nvSpPr>
        <p:spPr>
          <a:xfrm>
            <a:off x="6215481" y="631301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6A605C-3911-424C-A176-E5A2C0CF667F}"/>
              </a:ext>
            </a:extLst>
          </p:cNvPr>
          <p:cNvSpPr txBox="1"/>
          <p:nvPr/>
        </p:nvSpPr>
        <p:spPr>
          <a:xfrm>
            <a:off x="3818479" y="465507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8177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GMGCN Overview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18</a:t>
            </a:fld>
            <a:endParaRPr lang="en-US" altLang="ja-JP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C17559-6E00-420D-86DD-3D777D96ECE5}"/>
              </a:ext>
            </a:extLst>
          </p:cNvPr>
          <p:cNvSpPr/>
          <p:nvPr/>
        </p:nvSpPr>
        <p:spPr>
          <a:xfrm>
            <a:off x="6277662" y="1063769"/>
            <a:ext cx="26148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GCN: Graph Convolutional Network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4FB88C6C-9B0A-4742-A84D-744B4247F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" y="3656057"/>
            <a:ext cx="8282850" cy="2221215"/>
          </a:xfrm>
          <a:prstGeom prst="rect">
            <a:avLst/>
          </a:prstGeom>
        </p:spPr>
      </p:pic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9E3ECEA5-89A8-9C44-8B3C-5027BC5D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idea: construct a sparse affinity graph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irrelevant features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computational costs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098017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63;p25">
            <a:extLst>
              <a:ext uri="{FF2B5EF4-FFF2-40B4-BE49-F238E27FC236}">
                <a16:creationId xmlns:a16="http://schemas.microsoft.com/office/drawing/2014/main" id="{BFE06D5C-B472-D14E-9FBD-29D11D8FBB4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4028" t="3648" r="86137" b="77342"/>
          <a:stretch/>
        </p:blipFill>
        <p:spPr>
          <a:xfrm>
            <a:off x="2914381" y="4689360"/>
            <a:ext cx="19800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63;p25">
            <a:extLst>
              <a:ext uri="{FF2B5EF4-FFF2-40B4-BE49-F238E27FC236}">
                <a16:creationId xmlns:a16="http://schemas.microsoft.com/office/drawing/2014/main" id="{D5B1D7EB-3FD3-6341-8C62-7873017DE80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2914381" y="2285583"/>
            <a:ext cx="1980000" cy="19831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GMGCN – Cosine-similarity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feature maps requires more computational costs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19</a:t>
            </a:fld>
            <a:endParaRPr lang="en-US" altLang="ja-JP" dirty="0"/>
          </a:p>
        </p:txBody>
      </p:sp>
      <p:sp>
        <p:nvSpPr>
          <p:cNvPr id="14" name="流程圖: 人工作業 2">
            <a:extLst>
              <a:ext uri="{FF2B5EF4-FFF2-40B4-BE49-F238E27FC236}">
                <a16:creationId xmlns:a16="http://schemas.microsoft.com/office/drawing/2014/main" id="{57540B22-3FDA-4C4E-BCB2-C24DF43BFD18}"/>
              </a:ext>
            </a:extLst>
          </p:cNvPr>
          <p:cNvSpPr/>
          <p:nvPr/>
        </p:nvSpPr>
        <p:spPr>
          <a:xfrm rot="16200000">
            <a:off x="898056" y="2738191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流程圖: 人工作業 6">
            <a:extLst>
              <a:ext uri="{FF2B5EF4-FFF2-40B4-BE49-F238E27FC236}">
                <a16:creationId xmlns:a16="http://schemas.microsoft.com/office/drawing/2014/main" id="{727F9C47-2222-9342-BB38-3014FAA084FF}"/>
              </a:ext>
            </a:extLst>
          </p:cNvPr>
          <p:cNvSpPr/>
          <p:nvPr/>
        </p:nvSpPr>
        <p:spPr>
          <a:xfrm rot="16200000">
            <a:off x="898096" y="5114495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E75F061-B8DF-874B-A441-B0E4EBEBB148}"/>
              </a:ext>
            </a:extLst>
          </p:cNvPr>
          <p:cNvSpPr txBox="1"/>
          <p:nvPr/>
        </p:nvSpPr>
        <p:spPr>
          <a:xfrm>
            <a:off x="457032" y="358404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7949EBB-267B-B744-A9DD-84F46C687F2E}"/>
              </a:ext>
            </a:extLst>
          </p:cNvPr>
          <p:cNvSpPr txBox="1"/>
          <p:nvPr/>
        </p:nvSpPr>
        <p:spPr>
          <a:xfrm>
            <a:off x="385024" y="596031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A9DA220-8486-3847-A498-9CA15FAD3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40382"/>
              </p:ext>
            </p:extLst>
          </p:nvPr>
        </p:nvGraphicFramePr>
        <p:xfrm>
          <a:off x="2914380" y="2285583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32126588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44280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857694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6840331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61914590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8988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8016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773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1333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73346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602577C6-A7B2-D241-91C9-C89DD8035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259313"/>
              </p:ext>
            </p:extLst>
          </p:nvPr>
        </p:nvGraphicFramePr>
        <p:xfrm>
          <a:off x="2914380" y="4689359"/>
          <a:ext cx="198000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332126588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4428018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857694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6840331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619145901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18988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8016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77347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11333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4B184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733468"/>
                  </a:ext>
                </a:extLst>
              </a:tr>
            </a:tbl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FCCA84-6CC4-E845-BB78-6E98AE3DA24D}"/>
              </a:ext>
            </a:extLst>
          </p:cNvPr>
          <p:cNvSpPr txBox="1"/>
          <p:nvPr/>
        </p:nvSpPr>
        <p:spPr>
          <a:xfrm>
            <a:off x="2798030" y="4292805"/>
            <a:ext cx="221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Dense </a:t>
            </a:r>
            <a:r>
              <a:rPr lang="en-US" altLang="zh-TW" dirty="0">
                <a:solidFill>
                  <a:srgbClr val="FF0000"/>
                </a:solidFill>
              </a:rPr>
              <a:t>feature map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4" name="直線單箭頭接點 29">
            <a:extLst>
              <a:ext uri="{FF2B5EF4-FFF2-40B4-BE49-F238E27FC236}">
                <a16:creationId xmlns:a16="http://schemas.microsoft.com/office/drawing/2014/main" id="{FB405021-1362-7740-BBD6-D7C96A27118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708096" y="3188191"/>
            <a:ext cx="72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9">
            <a:extLst>
              <a:ext uri="{FF2B5EF4-FFF2-40B4-BE49-F238E27FC236}">
                <a16:creationId xmlns:a16="http://schemas.microsoft.com/office/drawing/2014/main" id="{EF48F825-9B0F-C646-B694-811675F3F892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708096" y="5564495"/>
            <a:ext cx="72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E649FA-1BE6-704D-BA91-72CFA30B6334}"/>
              </a:ext>
            </a:extLst>
          </p:cNvPr>
          <p:cNvSpPr txBox="1"/>
          <p:nvPr/>
        </p:nvSpPr>
        <p:spPr>
          <a:xfrm>
            <a:off x="1807142" y="300282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</a:t>
            </a:r>
            <a:endParaRPr kumimoji="1"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13BAA34-BC7E-0849-92A4-E71A48E7A4AE}"/>
              </a:ext>
            </a:extLst>
          </p:cNvPr>
          <p:cNvSpPr txBox="1"/>
          <p:nvPr/>
        </p:nvSpPr>
        <p:spPr>
          <a:xfrm>
            <a:off x="3040284" y="197235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</a:t>
            </a:r>
            <a:endParaRPr kumimoji="1" lang="zh-TW" altLang="en-US" dirty="0"/>
          </a:p>
        </p:txBody>
      </p:sp>
      <p:graphicFrame>
        <p:nvGraphicFramePr>
          <p:cNvPr id="33" name="表格 33">
            <a:extLst>
              <a:ext uri="{FF2B5EF4-FFF2-40B4-BE49-F238E27FC236}">
                <a16:creationId xmlns:a16="http://schemas.microsoft.com/office/drawing/2014/main" id="{6FD57878-1FD3-6E4C-A7D8-8BCE9A30A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7840"/>
              </p:ext>
            </p:extLst>
          </p:nvPr>
        </p:nvGraphicFramePr>
        <p:xfrm>
          <a:off x="5963352" y="3289471"/>
          <a:ext cx="2376000" cy="23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02694256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2513804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4628612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7424062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393935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6008081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185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5067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5093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26089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8366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47348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6FDA08DC-1A6C-5044-ABDA-DF721CB2084A}"/>
              </a:ext>
            </a:extLst>
          </p:cNvPr>
          <p:cNvSpPr txBox="1"/>
          <p:nvPr/>
        </p:nvSpPr>
        <p:spPr>
          <a:xfrm>
            <a:off x="5963352" y="2455330"/>
            <a:ext cx="237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Dense Affinity Graph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2D1B5A64-3127-3F41-86F0-86F92CDE836B}"/>
              </a:ext>
            </a:extLst>
          </p:cNvPr>
          <p:cNvSpPr/>
          <p:nvPr/>
        </p:nvSpPr>
        <p:spPr>
          <a:xfrm>
            <a:off x="5085505" y="4067670"/>
            <a:ext cx="686721" cy="819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E28D6AA-0FEA-6346-92B3-27CC832F557F}"/>
                  </a:ext>
                </a:extLst>
              </p:cNvPr>
              <p:cNvSpPr txBox="1"/>
              <p:nvPr/>
            </p:nvSpPr>
            <p:spPr>
              <a:xfrm>
                <a:off x="6287256" y="2864735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(H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TW" dirty="0"/>
                  <a:t>W)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(H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W)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E28D6AA-0FEA-6346-92B3-27CC832F5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256" y="2864735"/>
                <a:ext cx="1728192" cy="369332"/>
              </a:xfrm>
              <a:prstGeom prst="rect">
                <a:avLst/>
              </a:prstGeom>
              <a:blipFill>
                <a:blip r:embed="rId4"/>
                <a:stretch>
                  <a:fillRect l="-4348" t="-6667" r="-434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12DA1F6-DCF5-E744-AD74-2C5EFE29CB9F}"/>
                  </a:ext>
                </a:extLst>
              </p:cNvPr>
              <p:cNvSpPr txBox="1"/>
              <p:nvPr/>
            </p:nvSpPr>
            <p:spPr>
              <a:xfrm rot="5400000">
                <a:off x="7699950" y="4292804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(H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TW" dirty="0"/>
                  <a:t>W)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(H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W)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12DA1F6-DCF5-E744-AD74-2C5EFE29C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699950" y="4292804"/>
                <a:ext cx="1728192" cy="369332"/>
              </a:xfrm>
              <a:prstGeom prst="rect">
                <a:avLst/>
              </a:prstGeom>
              <a:blipFill>
                <a:blip r:embed="rId5"/>
                <a:stretch>
                  <a:fillRect l="-31034" t="-5109" r="-10345" b="-5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183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45435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GMGCN – Sampling Scheme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Impose sampling scheme to drop low similarity elements</a:t>
                </a:r>
              </a:p>
              <a:p>
                <a:pPr lvl="1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Bernoulli sampling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-ball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-nearest neighbors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233" t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20</a:t>
            </a:fld>
            <a:endParaRPr lang="en-US" altLang="ja-JP" dirty="0"/>
          </a:p>
        </p:txBody>
      </p:sp>
      <p:graphicFrame>
        <p:nvGraphicFramePr>
          <p:cNvPr id="33" name="表格 33">
            <a:extLst>
              <a:ext uri="{FF2B5EF4-FFF2-40B4-BE49-F238E27FC236}">
                <a16:creationId xmlns:a16="http://schemas.microsoft.com/office/drawing/2014/main" id="{6FD57878-1FD3-6E4C-A7D8-8BCE9A30A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716151"/>
              </p:ext>
            </p:extLst>
          </p:nvPr>
        </p:nvGraphicFramePr>
        <p:xfrm>
          <a:off x="1115616" y="3789304"/>
          <a:ext cx="2376000" cy="23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02694256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2513804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4628612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7424062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393935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6008081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85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05067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5093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6089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8366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7348"/>
                  </a:ext>
                </a:extLst>
              </a:tr>
            </a:tbl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6FDA08DC-1A6C-5044-ABDA-DF721CB2084A}"/>
              </a:ext>
            </a:extLst>
          </p:cNvPr>
          <p:cNvSpPr txBox="1"/>
          <p:nvPr/>
        </p:nvSpPr>
        <p:spPr>
          <a:xfrm>
            <a:off x="1115616" y="6165304"/>
            <a:ext cx="237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Dense Affinity Graph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E28D6AA-0FEA-6346-92B3-27CC832F557F}"/>
                  </a:ext>
                </a:extLst>
              </p:cNvPr>
              <p:cNvSpPr txBox="1"/>
              <p:nvPr/>
            </p:nvSpPr>
            <p:spPr>
              <a:xfrm>
                <a:off x="1439520" y="3364568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(H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TW" dirty="0"/>
                  <a:t>W)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(H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W)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BE28D6AA-0FEA-6346-92B3-27CC832F5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520" y="3364568"/>
                <a:ext cx="1728192" cy="369332"/>
              </a:xfrm>
              <a:prstGeom prst="rect">
                <a:avLst/>
              </a:prstGeom>
              <a:blipFill>
                <a:blip r:embed="rId4"/>
                <a:stretch>
                  <a:fillRect l="-5109" t="-6452" r="-5109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12DA1F6-DCF5-E744-AD74-2C5EFE29CB9F}"/>
                  </a:ext>
                </a:extLst>
              </p:cNvPr>
              <p:cNvSpPr txBox="1"/>
              <p:nvPr/>
            </p:nvSpPr>
            <p:spPr>
              <a:xfrm rot="5400000">
                <a:off x="2852214" y="4792637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(H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TW" dirty="0"/>
                  <a:t>W)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(H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W)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12DA1F6-DCF5-E744-AD74-2C5EFE29C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852214" y="4792637"/>
                <a:ext cx="1728192" cy="369332"/>
              </a:xfrm>
              <a:prstGeom prst="rect">
                <a:avLst/>
              </a:prstGeom>
              <a:blipFill>
                <a:blip r:embed="rId5"/>
                <a:stretch>
                  <a:fillRect l="-22581" t="-5882" r="-6452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表格 33">
            <a:extLst>
              <a:ext uri="{FF2B5EF4-FFF2-40B4-BE49-F238E27FC236}">
                <a16:creationId xmlns:a16="http://schemas.microsoft.com/office/drawing/2014/main" id="{066E5BFF-A4C5-D542-BE26-88443931F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99471"/>
              </p:ext>
            </p:extLst>
          </p:nvPr>
        </p:nvGraphicFramePr>
        <p:xfrm>
          <a:off x="5652384" y="3789304"/>
          <a:ext cx="2376000" cy="23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02694256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42513804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46286129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7424062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53939351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60080815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85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050674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50939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26089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83661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47348"/>
                  </a:ext>
                </a:extLst>
              </a:tr>
            </a:tbl>
          </a:graphicData>
        </a:graphic>
      </p:graphicFrame>
      <p:sp>
        <p:nvSpPr>
          <p:cNvPr id="26" name="文字方塊 25">
            <a:extLst>
              <a:ext uri="{FF2B5EF4-FFF2-40B4-BE49-F238E27FC236}">
                <a16:creationId xmlns:a16="http://schemas.microsoft.com/office/drawing/2014/main" id="{88B0C4E1-94C4-CB45-90BD-6F61B8D9EADE}"/>
              </a:ext>
            </a:extLst>
          </p:cNvPr>
          <p:cNvSpPr txBox="1"/>
          <p:nvPr/>
        </p:nvSpPr>
        <p:spPr>
          <a:xfrm>
            <a:off x="5652384" y="6165304"/>
            <a:ext cx="237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Sparse Affinity Graph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42F9EFE-E631-1449-B350-5433857E2BAA}"/>
                  </a:ext>
                </a:extLst>
              </p:cNvPr>
              <p:cNvSpPr txBox="1"/>
              <p:nvPr/>
            </p:nvSpPr>
            <p:spPr>
              <a:xfrm>
                <a:off x="5976288" y="3364568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(H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TW" dirty="0"/>
                  <a:t>W)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(H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W)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42F9EFE-E631-1449-B350-5433857E2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288" y="3364568"/>
                <a:ext cx="1728192" cy="369332"/>
              </a:xfrm>
              <a:prstGeom prst="rect">
                <a:avLst/>
              </a:prstGeom>
              <a:blipFill>
                <a:blip r:embed="rId6"/>
                <a:stretch>
                  <a:fillRect l="-5109" t="-6452" r="-5109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3005E6E-11AD-504B-A428-A3B03A2DCF54}"/>
                  </a:ext>
                </a:extLst>
              </p:cNvPr>
              <p:cNvSpPr txBox="1"/>
              <p:nvPr/>
            </p:nvSpPr>
            <p:spPr>
              <a:xfrm rot="5400000">
                <a:off x="7388982" y="4792637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(H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TW" dirty="0"/>
                  <a:t>W)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(H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W)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3005E6E-11AD-504B-A428-A3B03A2D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388982" y="4792637"/>
                <a:ext cx="1728192" cy="369332"/>
              </a:xfrm>
              <a:prstGeom prst="rect">
                <a:avLst/>
              </a:prstGeom>
              <a:blipFill>
                <a:blip r:embed="rId5"/>
                <a:stretch>
                  <a:fillRect l="-26667" t="-5882" r="-6667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071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GMGCN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sampling: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GCN: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21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/>
              <p:nvPr/>
            </p:nvSpPr>
            <p:spPr>
              <a:xfrm>
                <a:off x="6646574" y="2934801"/>
                <a:ext cx="2151423" cy="66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𝑓𝑢𝑙𝑙𝑦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fully connected graph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context to face graph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face to context graph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2C17559-6E00-420D-86DD-3D777D96E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574" y="2934801"/>
                <a:ext cx="2151423" cy="661143"/>
              </a:xfrm>
              <a:prstGeom prst="rect">
                <a:avLst/>
              </a:prstGeom>
              <a:blipFill>
                <a:blip r:embed="rId3"/>
                <a:stretch>
                  <a:fillRect t="-1852"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FB46758-7CE7-8B49-8C42-AA839792D6C8}"/>
                  </a:ext>
                </a:extLst>
              </p:cNvPr>
              <p:cNvSpPr/>
              <p:nvPr/>
            </p:nvSpPr>
            <p:spPr>
              <a:xfrm>
                <a:off x="2705174" y="4066575"/>
                <a:ext cx="3652603" cy="1134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𝑝𝑜𝑜𝑙𝑖𝑛𝑔</m:t>
                      </m:r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𝑝𝑜𝑜𝑙𝑖𝑛𝑔</m:t>
                      </m:r>
                      <m:d>
                        <m:dPr>
                          <m:ctrlPr>
                            <a:rPr lang="zh-TW" alt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FB46758-7CE7-8B49-8C42-AA839792D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74" y="4066575"/>
                <a:ext cx="3652603" cy="1134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/>
              <p:nvPr/>
            </p:nvSpPr>
            <p:spPr>
              <a:xfrm>
                <a:off x="2705174" y="2120605"/>
                <a:ext cx="3733651" cy="14764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𝑓𝑢𝑙𝑙𝑦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𝑐𝑜𝑠𝑖𝑛𝑒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𝑠𝑖𝑚𝑖𝑙𝑎𝑟𝑖𝑡𝑦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𝑓𝑢𝑙𝑙𝑦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TW" alt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𝑓𝑢𝑙𝑙𝑦</m:t>
                              </m:r>
                            </m:sub>
                          </m:sSub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C7480B3-1C38-3E44-B116-268E0F041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174" y="2120605"/>
                <a:ext cx="3733651" cy="14764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D93F615-9656-8644-AF3C-BE9B899F2748}"/>
                  </a:ext>
                </a:extLst>
              </p:cNvPr>
              <p:cNvSpPr/>
              <p:nvPr/>
            </p:nvSpPr>
            <p:spPr>
              <a:xfrm>
                <a:off x="2699178" y="5084213"/>
                <a:ext cx="3329309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𝑐𝑜𝑛𝑐𝑎𝑡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D93F615-9656-8644-AF3C-BE9B899F2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178" y="5084213"/>
                <a:ext cx="3329309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A4158D6-017C-B84C-9C45-E6C0B5F06456}"/>
                  </a:ext>
                </a:extLst>
              </p:cNvPr>
              <p:cNvSpPr/>
              <p:nvPr/>
            </p:nvSpPr>
            <p:spPr>
              <a:xfrm>
                <a:off x="6652560" y="4869160"/>
                <a:ext cx="2015103" cy="1419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face features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context features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graph embedding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/>
                  <a:t>: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/>
                  <a:t>: face-context features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/>
                  <a:t>: context-face features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200" dirty="0"/>
                  <a:t>: final features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A4158D6-017C-B84C-9C45-E6C0B5F06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560" y="4869160"/>
                <a:ext cx="2015103" cy="1419043"/>
              </a:xfrm>
              <a:prstGeom prst="rect">
                <a:avLst/>
              </a:prstGeom>
              <a:blipFill>
                <a:blip r:embed="rId7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橢圓 20">
            <a:extLst>
              <a:ext uri="{FF2B5EF4-FFF2-40B4-BE49-F238E27FC236}">
                <a16:creationId xmlns:a16="http://schemas.microsoft.com/office/drawing/2014/main" id="{7CE8CDEC-2E89-A14E-AD42-26B9C10C7DAD}"/>
              </a:ext>
            </a:extLst>
          </p:cNvPr>
          <p:cNvSpPr/>
          <p:nvPr/>
        </p:nvSpPr>
        <p:spPr>
          <a:xfrm>
            <a:off x="868861" y="4604425"/>
            <a:ext cx="396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949DE4EE-2949-F54A-BCA2-65423DE47DCB}"/>
              </a:ext>
            </a:extLst>
          </p:cNvPr>
          <p:cNvSpPr/>
          <p:nvPr/>
        </p:nvSpPr>
        <p:spPr>
          <a:xfrm>
            <a:off x="1332140" y="4319203"/>
            <a:ext cx="396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311618EF-E36E-4544-9F81-590C2A878CAA}"/>
              </a:ext>
            </a:extLst>
          </p:cNvPr>
          <p:cNvSpPr/>
          <p:nvPr/>
        </p:nvSpPr>
        <p:spPr>
          <a:xfrm>
            <a:off x="1953067" y="4177142"/>
            <a:ext cx="396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874D7AB-4A3D-E941-AAB5-EF0814C91EE3}"/>
              </a:ext>
            </a:extLst>
          </p:cNvPr>
          <p:cNvSpPr/>
          <p:nvPr/>
        </p:nvSpPr>
        <p:spPr>
          <a:xfrm>
            <a:off x="359087" y="4399482"/>
            <a:ext cx="396000" cy="25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FFEC56E-DC3B-4645-9E4D-B81BEC112741}"/>
              </a:ext>
            </a:extLst>
          </p:cNvPr>
          <p:cNvSpPr/>
          <p:nvPr/>
        </p:nvSpPr>
        <p:spPr>
          <a:xfrm>
            <a:off x="158089" y="5915820"/>
            <a:ext cx="396000" cy="252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D7038FF2-2A5A-9E4B-8E3D-3925DDDA11DA}"/>
              </a:ext>
            </a:extLst>
          </p:cNvPr>
          <p:cNvSpPr/>
          <p:nvPr/>
        </p:nvSpPr>
        <p:spPr>
          <a:xfrm>
            <a:off x="1510193" y="5625960"/>
            <a:ext cx="396000" cy="252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F986F44-FD4E-4845-8427-51633C0E0E15}"/>
              </a:ext>
            </a:extLst>
          </p:cNvPr>
          <p:cNvSpPr/>
          <p:nvPr/>
        </p:nvSpPr>
        <p:spPr>
          <a:xfrm>
            <a:off x="2211970" y="5739448"/>
            <a:ext cx="396000" cy="252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911522D0-6218-704F-80AE-2BBDD461FB6D}"/>
              </a:ext>
            </a:extLst>
          </p:cNvPr>
          <p:cNvSpPr/>
          <p:nvPr/>
        </p:nvSpPr>
        <p:spPr>
          <a:xfrm>
            <a:off x="810705" y="5694255"/>
            <a:ext cx="396000" cy="252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9015022E-5D27-D140-8C52-C4704CEB3DE5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>
            <a:off x="557087" y="4651482"/>
            <a:ext cx="451618" cy="104277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EC06B3E6-1885-E043-BD2F-0301EB5C1B67}"/>
              </a:ext>
            </a:extLst>
          </p:cNvPr>
          <p:cNvCxnSpPr>
            <a:cxnSpLocks/>
            <a:stCxn id="21" idx="4"/>
            <a:endCxn id="30" idx="0"/>
          </p:cNvCxnSpPr>
          <p:nvPr/>
        </p:nvCxnSpPr>
        <p:spPr>
          <a:xfrm flipH="1">
            <a:off x="356089" y="4856425"/>
            <a:ext cx="710772" cy="105939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736901C5-39DB-0446-B16F-73D2E20953ED}"/>
              </a:ext>
            </a:extLst>
          </p:cNvPr>
          <p:cNvCxnSpPr>
            <a:cxnSpLocks/>
            <a:stCxn id="22" idx="4"/>
            <a:endCxn id="31" idx="0"/>
          </p:cNvCxnSpPr>
          <p:nvPr/>
        </p:nvCxnSpPr>
        <p:spPr>
          <a:xfrm>
            <a:off x="1530140" y="4571203"/>
            <a:ext cx="178053" cy="105475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7F1F3994-AA9D-0D45-8D32-D9105372D684}"/>
              </a:ext>
            </a:extLst>
          </p:cNvPr>
          <p:cNvCxnSpPr>
            <a:cxnSpLocks/>
            <a:stCxn id="23" idx="4"/>
            <a:endCxn id="31" idx="0"/>
          </p:cNvCxnSpPr>
          <p:nvPr/>
        </p:nvCxnSpPr>
        <p:spPr>
          <a:xfrm flipH="1">
            <a:off x="1708193" y="4429142"/>
            <a:ext cx="442874" cy="119681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79329AC-A8C1-1F4A-AD9D-D2648F553E5E}"/>
              </a:ext>
            </a:extLst>
          </p:cNvPr>
          <p:cNvSpPr txBox="1"/>
          <p:nvPr/>
        </p:nvSpPr>
        <p:spPr>
          <a:xfrm>
            <a:off x="25893" y="4137258"/>
            <a:ext cx="1260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modality</a:t>
            </a:r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55EEA3D6-33AC-504C-876B-17C775130423}"/>
              </a:ext>
            </a:extLst>
          </p:cNvPr>
          <p:cNvCxnSpPr>
            <a:cxnSpLocks/>
            <a:stCxn id="23" idx="4"/>
            <a:endCxn id="32" idx="0"/>
          </p:cNvCxnSpPr>
          <p:nvPr/>
        </p:nvCxnSpPr>
        <p:spPr>
          <a:xfrm>
            <a:off x="2151067" y="4429142"/>
            <a:ext cx="258903" cy="131030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E8DB3FD-7F43-E748-A295-A871F0946B51}"/>
              </a:ext>
            </a:extLst>
          </p:cNvPr>
          <p:cNvSpPr txBox="1"/>
          <p:nvPr/>
        </p:nvSpPr>
        <p:spPr>
          <a:xfrm>
            <a:off x="782896" y="6098908"/>
            <a:ext cx="1627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Context modality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9263A3E-5B5B-5F40-8432-8ED7D697B592}"/>
              </a:ext>
            </a:extLst>
          </p:cNvPr>
          <p:cNvSpPr/>
          <p:nvPr/>
        </p:nvSpPr>
        <p:spPr>
          <a:xfrm>
            <a:off x="6314463" y="999766"/>
            <a:ext cx="26148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GCN: Graph Convolutional Network</a:t>
            </a:r>
          </a:p>
        </p:txBody>
      </p:sp>
    </p:spTree>
    <p:extLst>
      <p:ext uri="{BB962C8B-B14F-4D97-AF65-F5344CB8AC3E}">
        <p14:creationId xmlns:p14="http://schemas.microsoft.com/office/powerpoint/2010/main" val="4254587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Multi-task Learning for Mental Disorder Detection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Cross-modality Graph Convolutional Network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Emotion Recognition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Density Loss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Depression Estimation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Cross-task Knowledge Passing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Distributed Loss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89137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FD77428-2236-B448-8E6A-18E1ADFF17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740533"/>
            <a:ext cx="4471642" cy="311746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Emotion 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 is a kind of classification task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metric learning techniques as supervised learning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inter-class separability and intra-class compactness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that aims to learn an embedding: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orthogonal property and embedding density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8233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F91BB457-589F-5B49-83CB-11EF7BAEC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42" y="5458475"/>
            <a:ext cx="2931914" cy="106686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Density and Orthogonal terms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term: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 term: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loss: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24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511A357-C798-8140-9F0E-481712E857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88" y="2023868"/>
            <a:ext cx="5064224" cy="9730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1E6273-8125-7F46-B72D-9083116BE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88" y="3645024"/>
            <a:ext cx="4141440" cy="1077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/>
              <p:nvPr/>
            </p:nvSpPr>
            <p:spPr>
              <a:xfrm>
                <a:off x="6287794" y="3030365"/>
                <a:ext cx="2662332" cy="797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i="1" dirty="0">
                    <a:latin typeface="Cambria Math" panose="02040503050406030204" pitchFamily="18" charset="0"/>
                  </a:rPr>
                  <a:t>: </a:t>
                </a:r>
                <a:r>
                  <a:rPr lang="en-US" altLang="zh-TW" sz="1200" dirty="0" err="1">
                    <a:latin typeface="Cambria Math" panose="02040503050406030204" pitchFamily="18" charset="0"/>
                  </a:rPr>
                  <a:t>i</a:t>
                </a:r>
                <a:r>
                  <a:rPr lang="en-US" altLang="zh-TW" sz="1200" baseline="30000" dirty="0" err="1">
                    <a:latin typeface="Cambria Math" panose="02040503050406030204" pitchFamily="18" charset="0"/>
                  </a:rPr>
                  <a:t>th</a:t>
                </a:r>
                <a:r>
                  <a:rPr lang="en-US" altLang="zh-TW" sz="1200" dirty="0">
                    <a:latin typeface="Cambria Math" panose="02040503050406030204" pitchFamily="18" charset="0"/>
                  </a:rPr>
                  <a:t> anchor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2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dirty="0">
                    <a:latin typeface="Cambria Math" panose="02040503050406030204" pitchFamily="18" charset="0"/>
                  </a:rPr>
                  <a:t>mean of intra-class pairs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sz="12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1200" dirty="0">
                    <a:latin typeface="Cambria Math" panose="02040503050406030204" pitchFamily="18" charset="0"/>
                  </a:rPr>
                  <a:t>mean of intra-class pairs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</a:rPr>
                  <a:t>: similarity between </a:t>
                </a:r>
                <a:r>
                  <a:rPr lang="en-US" altLang="zh-TW" sz="1200" dirty="0" err="1">
                    <a:latin typeface="Cambria Math" panose="02040503050406030204" pitchFamily="18" charset="0"/>
                  </a:rPr>
                  <a:t>i</a:t>
                </a:r>
                <a:r>
                  <a:rPr lang="en-US" altLang="zh-TW" sz="1200" baseline="30000" dirty="0" err="1">
                    <a:latin typeface="Cambria Math" panose="02040503050406030204" pitchFamily="18" charset="0"/>
                  </a:rPr>
                  <a:t>th</a:t>
                </a:r>
                <a:r>
                  <a:rPr lang="en-US" altLang="zh-TW" sz="1200" dirty="0">
                    <a:latin typeface="Cambria Math" panose="02040503050406030204" pitchFamily="18" charset="0"/>
                  </a:rPr>
                  <a:t> and </a:t>
                </a:r>
                <a:r>
                  <a:rPr lang="en-US" altLang="zh-TW" sz="1200" dirty="0" err="1">
                    <a:latin typeface="Cambria Math" panose="02040503050406030204" pitchFamily="18" charset="0"/>
                  </a:rPr>
                  <a:t>j</a:t>
                </a:r>
                <a:r>
                  <a:rPr lang="en-US" altLang="zh-TW" sz="1200" baseline="30000" dirty="0" err="1">
                    <a:latin typeface="Cambria Math" panose="02040503050406030204" pitchFamily="18" charset="0"/>
                  </a:rPr>
                  <a:t>th</a:t>
                </a:r>
                <a:r>
                  <a:rPr lang="en-US" altLang="zh-TW" sz="1200" dirty="0">
                    <a:latin typeface="Cambria Math" panose="02040503050406030204" pitchFamily="18" charset="0"/>
                  </a:rPr>
                  <a:t> sample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794" y="3030365"/>
                <a:ext cx="2662332" cy="797270"/>
              </a:xfrm>
              <a:prstGeom prst="rect">
                <a:avLst/>
              </a:prstGeom>
              <a:blipFill>
                <a:blip r:embed="rId6"/>
                <a:stretch>
                  <a:fillRect l="-1422" t="-6250" b="-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/>
              <p:nvPr/>
            </p:nvSpPr>
            <p:spPr>
              <a:xfrm>
                <a:off x="3131840" y="4722328"/>
                <a:ext cx="2560124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sz="24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4722328"/>
                <a:ext cx="2560124" cy="397866"/>
              </a:xfrm>
              <a:prstGeom prst="rect">
                <a:avLst/>
              </a:prstGeom>
              <a:blipFill>
                <a:blip r:embed="rId7"/>
                <a:stretch>
                  <a:fillRect l="-2463" t="-6250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76ED31F-3971-0F48-88DC-9E1E9EE2C4C4}"/>
                  </a:ext>
                </a:extLst>
              </p:cNvPr>
              <p:cNvSpPr txBox="1"/>
              <p:nvPr/>
            </p:nvSpPr>
            <p:spPr>
              <a:xfrm>
                <a:off x="6287794" y="4736563"/>
                <a:ext cx="1593898" cy="383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</a:rPr>
                  <a:t>: intra-class boundary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</a:rPr>
                  <a:t>: inter-class boundary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76ED31F-3971-0F48-88DC-9E1E9EE2C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794" y="4736563"/>
                <a:ext cx="1593898" cy="383631"/>
              </a:xfrm>
              <a:prstGeom prst="rect">
                <a:avLst/>
              </a:prstGeom>
              <a:blipFill>
                <a:blip r:embed="rId8"/>
                <a:stretch>
                  <a:fillRect l="-2362" t="-9375" r="-4724" b="-21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55F4E04-6024-4C44-8C2D-A7D94376BFB0}"/>
                  </a:ext>
                </a:extLst>
              </p:cNvPr>
              <p:cNvSpPr txBox="1"/>
              <p:nvPr/>
            </p:nvSpPr>
            <p:spPr>
              <a:xfrm>
                <a:off x="6287794" y="6113555"/>
                <a:ext cx="907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</a:rPr>
                  <a:t>: batch size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</a:rPr>
                  <a:t>: norm value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55F4E04-6024-4C44-8C2D-A7D94376B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794" y="6113555"/>
                <a:ext cx="907428" cy="369332"/>
              </a:xfrm>
              <a:prstGeom prst="rect">
                <a:avLst/>
              </a:prstGeom>
              <a:blipFill>
                <a:blip r:embed="rId9"/>
                <a:stretch>
                  <a:fillRect l="-5479" t="-13333" r="-9589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962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Multi-task Learning for Mental Disorder Detection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Cross-modality Graph Convolutional Network 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Emotion Recognition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Density Loss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Cross-task Knowledge Passing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Distributed Loss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8483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Depression estimation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is an extension of emotions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many FER datasets for pre-training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kind of regression task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mean square error (MSE) as loss function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effectively learn an depression model: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Cross-task teacher guidance via EMA: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transform knowledge from emotion model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classification viewpoint for regression task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loss intensity through distribution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26</a:t>
            </a:fld>
            <a:endParaRPr lang="en-US" altLang="ja-JP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B29BC7-E79B-504C-8B3D-000F0E993F00}"/>
              </a:ext>
            </a:extLst>
          </p:cNvPr>
          <p:cNvSpPr/>
          <p:nvPr/>
        </p:nvSpPr>
        <p:spPr>
          <a:xfrm>
            <a:off x="6444208" y="904277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FER: facial expression recognition</a:t>
            </a:r>
          </a:p>
          <a:p>
            <a:r>
              <a:rPr lang="en-US" altLang="zh-TW" sz="1200" dirty="0"/>
              <a:t>EMA: Exponential Moving Average</a:t>
            </a:r>
          </a:p>
        </p:txBody>
      </p:sp>
    </p:spTree>
    <p:extLst>
      <p:ext uri="{BB962C8B-B14F-4D97-AF65-F5344CB8AC3E}">
        <p14:creationId xmlns:p14="http://schemas.microsoft.com/office/powerpoint/2010/main" val="4077799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Cross-task Teacher Guidance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domain knowledge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datasets are required as prior knowledge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dedicated approaches to effectively integrate knowledge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758880" y="6245225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27</a:t>
            </a:fld>
            <a:endParaRPr lang="en-US" altLang="ja-JP" dirty="0"/>
          </a:p>
        </p:txBody>
      </p:sp>
      <p:pic>
        <p:nvPicPr>
          <p:cNvPr id="6" name="Picture 2" descr="整理开源了一些迁移学习资料、论文与代码- 知乎">
            <a:extLst>
              <a:ext uri="{FF2B5EF4-FFF2-40B4-BE49-F238E27FC236}">
                <a16:creationId xmlns:a16="http://schemas.microsoft.com/office/drawing/2014/main" id="{A43E5A03-054E-1240-A4D5-96640D026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16"/>
          <a:stretch/>
        </p:blipFill>
        <p:spPr bwMode="auto">
          <a:xfrm>
            <a:off x="973224" y="3054458"/>
            <a:ext cx="7197552" cy="319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472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Cross-task Knowledge Passing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domain knowledge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model provide prior knowledge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Tune the depression model step by step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758880" y="6245225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28</a:t>
            </a:fld>
            <a:endParaRPr lang="en-US" altLang="ja-JP" dirty="0"/>
          </a:p>
        </p:txBody>
      </p:sp>
      <p:sp>
        <p:nvSpPr>
          <p:cNvPr id="38" name="流程圖: 人工作業 2">
            <a:extLst>
              <a:ext uri="{FF2B5EF4-FFF2-40B4-BE49-F238E27FC236}">
                <a16:creationId xmlns:a16="http://schemas.microsoft.com/office/drawing/2014/main" id="{860C30A5-713D-5E4C-8F87-42331FDAA777}"/>
              </a:ext>
            </a:extLst>
          </p:cNvPr>
          <p:cNvSpPr/>
          <p:nvPr/>
        </p:nvSpPr>
        <p:spPr>
          <a:xfrm rot="16200000">
            <a:off x="7649024" y="1615921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人工作業 6">
            <a:extLst>
              <a:ext uri="{FF2B5EF4-FFF2-40B4-BE49-F238E27FC236}">
                <a16:creationId xmlns:a16="http://schemas.microsoft.com/office/drawing/2014/main" id="{423D1A00-EF93-1146-BEE3-DE27848467E7}"/>
              </a:ext>
            </a:extLst>
          </p:cNvPr>
          <p:cNvSpPr/>
          <p:nvPr/>
        </p:nvSpPr>
        <p:spPr>
          <a:xfrm rot="16200000">
            <a:off x="7649064" y="2698548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CA8FFC1-D545-E647-86BF-5B8D37C59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6190852" y="1741884"/>
            <a:ext cx="50405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D1EEB89A-51B9-444F-B439-1415F0869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5902880" y="2765332"/>
            <a:ext cx="1080000" cy="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24ACDC87-6B64-3847-B032-E9170774A204}"/>
              </a:ext>
            </a:extLst>
          </p:cNvPr>
          <p:cNvSpPr txBox="1"/>
          <p:nvPr/>
        </p:nvSpPr>
        <p:spPr>
          <a:xfrm>
            <a:off x="7208000" y="246177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11F3651-1F52-2949-89EE-4853D7ABAF4E}"/>
              </a:ext>
            </a:extLst>
          </p:cNvPr>
          <p:cNvSpPr txBox="1"/>
          <p:nvPr/>
        </p:nvSpPr>
        <p:spPr>
          <a:xfrm>
            <a:off x="7135992" y="354436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CD34DA50-79F7-5B49-8EB6-1C7787B3B5C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6190852" y="4549434"/>
            <a:ext cx="504000" cy="554332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1E491910-716A-B345-A9E1-02695209F3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5902880" y="5501636"/>
            <a:ext cx="1080000" cy="802094"/>
          </a:xfrm>
          <a:prstGeom prst="rect">
            <a:avLst/>
          </a:prstGeom>
        </p:spPr>
      </p:pic>
      <p:sp>
        <p:nvSpPr>
          <p:cNvPr id="48" name="流程圖: 人工作業 44">
            <a:extLst>
              <a:ext uri="{FF2B5EF4-FFF2-40B4-BE49-F238E27FC236}">
                <a16:creationId xmlns:a16="http://schemas.microsoft.com/office/drawing/2014/main" id="{AFC7CD74-A98A-2344-B4D4-64063792D740}"/>
              </a:ext>
            </a:extLst>
          </p:cNvPr>
          <p:cNvSpPr/>
          <p:nvPr/>
        </p:nvSpPr>
        <p:spPr>
          <a:xfrm rot="16200000">
            <a:off x="7649024" y="4373574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人工作業 45">
            <a:extLst>
              <a:ext uri="{FF2B5EF4-FFF2-40B4-BE49-F238E27FC236}">
                <a16:creationId xmlns:a16="http://schemas.microsoft.com/office/drawing/2014/main" id="{BE86C94A-E8CA-CF4F-9D3B-123425815618}"/>
              </a:ext>
            </a:extLst>
          </p:cNvPr>
          <p:cNvSpPr/>
          <p:nvPr/>
        </p:nvSpPr>
        <p:spPr>
          <a:xfrm rot="16200000">
            <a:off x="7649064" y="5456201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7C8FF3B-6164-B243-8889-10D57BEFB67A}"/>
              </a:ext>
            </a:extLst>
          </p:cNvPr>
          <p:cNvSpPr txBox="1"/>
          <p:nvPr/>
        </p:nvSpPr>
        <p:spPr>
          <a:xfrm>
            <a:off x="7208000" y="521943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Encoder</a:t>
            </a:r>
            <a:endParaRPr lang="zh-TW" altLang="en-US" sz="12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47351A8-DEB7-FD4C-89B2-91E8C3433F54}"/>
              </a:ext>
            </a:extLst>
          </p:cNvPr>
          <p:cNvSpPr txBox="1"/>
          <p:nvPr/>
        </p:nvSpPr>
        <p:spPr>
          <a:xfrm>
            <a:off x="7135992" y="6302019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Encoder</a:t>
            </a:r>
            <a:endParaRPr lang="zh-TW" altLang="en-US" sz="12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1B1E4BD-50DC-774D-91C0-5AFAD61A16D4}"/>
              </a:ext>
            </a:extLst>
          </p:cNvPr>
          <p:cNvSpPr/>
          <p:nvPr/>
        </p:nvSpPr>
        <p:spPr>
          <a:xfrm>
            <a:off x="7360992" y="1579547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57E962F-7C2D-1446-B0B1-AF0767E8C947}"/>
              </a:ext>
            </a:extLst>
          </p:cNvPr>
          <p:cNvSpPr/>
          <p:nvPr/>
        </p:nvSpPr>
        <p:spPr>
          <a:xfrm>
            <a:off x="7359714" y="4350219"/>
            <a:ext cx="1296144" cy="229242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接點: 弧形 1023">
            <a:extLst>
              <a:ext uri="{FF2B5EF4-FFF2-40B4-BE49-F238E27FC236}">
                <a16:creationId xmlns:a16="http://schemas.microsoft.com/office/drawing/2014/main" id="{D4E3CBC0-51ED-3348-8005-36ECA9216A62}"/>
              </a:ext>
            </a:extLst>
          </p:cNvPr>
          <p:cNvCxnSpPr>
            <a:stCxn id="54" idx="1"/>
            <a:endCxn id="55" idx="1"/>
          </p:cNvCxnSpPr>
          <p:nvPr/>
        </p:nvCxnSpPr>
        <p:spPr>
          <a:xfrm rot="10800000" flipV="1">
            <a:off x="7359714" y="2725759"/>
            <a:ext cx="1278" cy="2770672"/>
          </a:xfrm>
          <a:prstGeom prst="curvedConnector3">
            <a:avLst>
              <a:gd name="adj1" fmla="val 2651392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A8D2ABA-C614-A046-8456-BA088C4F8B6A}"/>
              </a:ext>
            </a:extLst>
          </p:cNvPr>
          <p:cNvSpPr txBox="1"/>
          <p:nvPr/>
        </p:nvSpPr>
        <p:spPr>
          <a:xfrm rot="16200000">
            <a:off x="6306543" y="3972595"/>
            <a:ext cx="1742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</a:rPr>
              <a:t>EMA Update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4EFF9438-7233-104C-927A-D02DCD73DBA3}"/>
              </a:ext>
            </a:extLst>
          </p:cNvPr>
          <p:cNvGrpSpPr/>
          <p:nvPr/>
        </p:nvGrpSpPr>
        <p:grpSpPr>
          <a:xfrm>
            <a:off x="980786" y="3490516"/>
            <a:ext cx="3991798" cy="1107996"/>
            <a:chOff x="1095882" y="2958295"/>
            <a:chExt cx="3991798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B66C8B3F-25E1-D241-AF6A-7773FAFE8481}"/>
                    </a:ext>
                  </a:extLst>
                </p:cNvPr>
                <p:cNvSpPr txBox="1"/>
                <p:nvPr/>
              </p:nvSpPr>
              <p:spPr>
                <a:xfrm>
                  <a:off x="1200053" y="2958295"/>
                  <a:ext cx="3115434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zh-TW" dirty="0">
                      <a:latin typeface="Cambria Math" panose="02040503050406030204" pitchFamily="18" charset="0"/>
                    </a:rPr>
                    <a:t>1. Train emotion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a14:m>
                  <a:endParaRPr kumimoji="1" lang="en-US" altLang="zh-TW" i="1" dirty="0">
                    <a:latin typeface="Cambria Math" panose="02040503050406030204" pitchFamily="18" charset="0"/>
                  </a:endParaRPr>
                </a:p>
                <a:p>
                  <a:endParaRPr lang="en-US" altLang="zh-TW" dirty="0">
                    <a:latin typeface="Cambria Math" panose="02040503050406030204" pitchFamily="18" charset="0"/>
                  </a:endParaRPr>
                </a:p>
                <a:p>
                  <a:endParaRPr lang="en-US" altLang="zh-TW" dirty="0">
                    <a:latin typeface="Cambria Math" panose="02040503050406030204" pitchFamily="18" charset="0"/>
                  </a:endParaRPr>
                </a:p>
                <a:p>
                  <a:r>
                    <a:rPr lang="en-US" altLang="zh-TW" dirty="0">
                      <a:latin typeface="Cambria Math" panose="02040503050406030204" pitchFamily="18" charset="0"/>
                    </a:rPr>
                    <a:t>3. Train emotion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kumimoji="1" lang="en-US" altLang="zh-TW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B66C8B3F-25E1-D241-AF6A-7773FAFE8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053" y="2958295"/>
                  <a:ext cx="3115434" cy="1107996"/>
                </a:xfrm>
                <a:prstGeom prst="rect">
                  <a:avLst/>
                </a:prstGeom>
                <a:blipFill>
                  <a:blip r:embed="rId7"/>
                  <a:stretch>
                    <a:fillRect l="-4878" t="-6818"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0D5C19C-079B-954A-8CDC-034CBD225FA6}"/>
                    </a:ext>
                  </a:extLst>
                </p:cNvPr>
                <p:cNvSpPr/>
                <p:nvPr/>
              </p:nvSpPr>
              <p:spPr>
                <a:xfrm>
                  <a:off x="1095882" y="3323882"/>
                  <a:ext cx="39917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/>
                    <a:t>2. EMA update: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0D5C19C-079B-954A-8CDC-034CBD225F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882" y="3323882"/>
                  <a:ext cx="399179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266" t="-6452" b="-2258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05320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Distributed Loss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regression values into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bins:</a:t>
                </a:r>
              </a:p>
              <a:p>
                <a:pPr lvl="1"/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0 ~ 45 regression values =&gt; 46 +1 bins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233" t="-10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29</a:t>
            </a:fld>
            <a:endParaRPr lang="en-US" altLang="ja-JP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D3AAFC-2026-DE42-8FD3-F8BB74D88E8C}"/>
              </a:ext>
            </a:extLst>
          </p:cNvPr>
          <p:cNvCxnSpPr/>
          <p:nvPr/>
        </p:nvCxnSpPr>
        <p:spPr>
          <a:xfrm flipV="1">
            <a:off x="1475656" y="3341340"/>
            <a:ext cx="0" cy="22479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73054DE-C2EA-0545-BD50-9B30B6AC794E}"/>
              </a:ext>
            </a:extLst>
          </p:cNvPr>
          <p:cNvCxnSpPr>
            <a:cxnSpLocks/>
          </p:cNvCxnSpPr>
          <p:nvPr/>
        </p:nvCxnSpPr>
        <p:spPr>
          <a:xfrm>
            <a:off x="1475656" y="5589240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7D3864-B316-614B-81A2-78D5F1130605}"/>
              </a:ext>
            </a:extLst>
          </p:cNvPr>
          <p:cNvSpPr txBox="1"/>
          <p:nvPr/>
        </p:nvSpPr>
        <p:spPr>
          <a:xfrm>
            <a:off x="1050208" y="2972007"/>
            <a:ext cx="85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score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9C19B9-EE30-2F4C-A880-B3AC4817635C}"/>
              </a:ext>
            </a:extLst>
          </p:cNvPr>
          <p:cNvSpPr txBox="1"/>
          <p:nvPr/>
        </p:nvSpPr>
        <p:spPr>
          <a:xfrm>
            <a:off x="3767513" y="5404574"/>
            <a:ext cx="308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N+1</a:t>
            </a:r>
            <a:r>
              <a:rPr lang="en-US" altLang="zh-TW" dirty="0"/>
              <a:t> bins</a:t>
            </a:r>
            <a:endParaRPr kumimoji="1" lang="en-US" altLang="zh-TW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05FC00B-6503-2D4E-BF8E-326EC0B6A0FA}"/>
              </a:ext>
            </a:extLst>
          </p:cNvPr>
          <p:cNvCxnSpPr/>
          <p:nvPr/>
        </p:nvCxnSpPr>
        <p:spPr>
          <a:xfrm flipV="1">
            <a:off x="1901103" y="3430240"/>
            <a:ext cx="0" cy="2159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4EB6FCE-DD9E-4744-B1AD-22E1EF878935}"/>
              </a:ext>
            </a:extLst>
          </p:cNvPr>
          <p:cNvCxnSpPr>
            <a:cxnSpLocks/>
          </p:cNvCxnSpPr>
          <p:nvPr/>
        </p:nvCxnSpPr>
        <p:spPr>
          <a:xfrm flipV="1">
            <a:off x="2304328" y="4268440"/>
            <a:ext cx="0" cy="1320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05E58BA-F456-5348-9ED4-54AD154C5BB6}"/>
              </a:ext>
            </a:extLst>
          </p:cNvPr>
          <p:cNvCxnSpPr>
            <a:cxnSpLocks/>
          </p:cNvCxnSpPr>
          <p:nvPr/>
        </p:nvCxnSpPr>
        <p:spPr>
          <a:xfrm flipV="1">
            <a:off x="2707553" y="4827240"/>
            <a:ext cx="0" cy="7620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A0DD430-3942-5642-97F7-E3651EDA8FF7}"/>
              </a:ext>
            </a:extLst>
          </p:cNvPr>
          <p:cNvCxnSpPr>
            <a:cxnSpLocks/>
          </p:cNvCxnSpPr>
          <p:nvPr/>
        </p:nvCxnSpPr>
        <p:spPr>
          <a:xfrm flipV="1">
            <a:off x="3110778" y="3950940"/>
            <a:ext cx="0" cy="163830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8518AD6-0819-114E-B76D-835E9C2F2FAE}"/>
              </a:ext>
            </a:extLst>
          </p:cNvPr>
          <p:cNvCxnSpPr>
            <a:cxnSpLocks/>
          </p:cNvCxnSpPr>
          <p:nvPr/>
        </p:nvCxnSpPr>
        <p:spPr>
          <a:xfrm flipV="1">
            <a:off x="3514003" y="5208240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2D54126-8C13-B14D-A772-7497DACB6E78}"/>
              </a:ext>
            </a:extLst>
          </p:cNvPr>
          <p:cNvCxnSpPr>
            <a:cxnSpLocks/>
          </p:cNvCxnSpPr>
          <p:nvPr/>
        </p:nvCxnSpPr>
        <p:spPr>
          <a:xfrm flipV="1">
            <a:off x="3917228" y="4928840"/>
            <a:ext cx="0" cy="660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95F8028-7C5F-F244-B1E1-86B18C220765}"/>
              </a:ext>
            </a:extLst>
          </p:cNvPr>
          <p:cNvCxnSpPr>
            <a:cxnSpLocks/>
          </p:cNvCxnSpPr>
          <p:nvPr/>
        </p:nvCxnSpPr>
        <p:spPr>
          <a:xfrm flipV="1">
            <a:off x="4320453" y="4509740"/>
            <a:ext cx="0" cy="1079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37A11EA8-A911-2E46-8695-0502D947D038}"/>
              </a:ext>
            </a:extLst>
          </p:cNvPr>
          <p:cNvSpPr/>
          <p:nvPr/>
        </p:nvSpPr>
        <p:spPr>
          <a:xfrm>
            <a:off x="2730651" y="4247744"/>
            <a:ext cx="359791" cy="1320798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D1822EA-6A49-BF46-A30C-DF1490F0E265}"/>
              </a:ext>
            </a:extLst>
          </p:cNvPr>
          <p:cNvSpPr txBox="1"/>
          <p:nvPr/>
        </p:nvSpPr>
        <p:spPr>
          <a:xfrm>
            <a:off x="1366781" y="5710499"/>
            <a:ext cx="308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Target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C5A462-E196-E14F-B105-55A32EAF361F}"/>
                  </a:ext>
                </a:extLst>
              </p:cNvPr>
              <p:cNvSpPr/>
              <p:nvPr/>
            </p:nvSpPr>
            <p:spPr>
              <a:xfrm>
                <a:off x="3967331" y="3252275"/>
                <a:ext cx="465755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𝑑𝑖𝑠𝑡𝑟𝑖𝑏𝑢𝑡𝑒𝑑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</m:e>
                      </m:func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3C5A462-E196-E14F-B105-55A32EAF3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331" y="3252275"/>
                <a:ext cx="4657557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519133E-11F4-3442-8C28-04A4EBF11CB4}"/>
                  </a:ext>
                </a:extLst>
              </p:cNvPr>
              <p:cNvSpPr/>
              <p:nvPr/>
            </p:nvSpPr>
            <p:spPr>
              <a:xfrm>
                <a:off x="5189725" y="4243377"/>
                <a:ext cx="3860609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dirty="0"/>
                  <a:t> logistic score for target bin </a:t>
                </a:r>
                <a:r>
                  <a:rPr lang="en-US" altLang="zh-TW" dirty="0" err="1"/>
                  <a:t>i</a:t>
                </a:r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TW" dirty="0"/>
                  <a:t> logistic score for target bin i+1 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9519133E-11F4-3442-8C28-04A4EBF11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725" y="4243377"/>
                <a:ext cx="3860609" cy="923330"/>
              </a:xfrm>
              <a:prstGeom prst="rect">
                <a:avLst/>
              </a:prstGeom>
              <a:blipFill>
                <a:blip r:embed="rId5"/>
                <a:stretch>
                  <a:fillRect t="-2703" r="-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17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Passer for Knowledge Transfer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46841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Multi-task Learning for Mental Disorder Detection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Cross-modality Graph Convolutional Network 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Emotion Recognition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Density Loss</a:t>
            </a:r>
          </a:p>
          <a:p>
            <a:pPr lvl="1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Depression Estimation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Cross-task Knowledge Passing</a:t>
            </a:r>
          </a:p>
          <a:p>
            <a:pPr lvl="2"/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Distributed Loss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60292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CAER dataset for emotion recognition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31</a:t>
            </a:fld>
            <a:endParaRPr lang="en-US" altLang="ja-JP" dirty="0"/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0208A695-6C39-6D48-935D-01CC26689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527290"/>
              </p:ext>
            </p:extLst>
          </p:nvPr>
        </p:nvGraphicFramePr>
        <p:xfrm>
          <a:off x="987367" y="2420888"/>
          <a:ext cx="7169266" cy="35535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881">
                  <a:extLst>
                    <a:ext uri="{9D8B030D-6E8A-4147-A177-3AD203B41FA5}">
                      <a16:colId xmlns:a16="http://schemas.microsoft.com/office/drawing/2014/main" val="2787448219"/>
                    </a:ext>
                  </a:extLst>
                </a:gridCol>
                <a:gridCol w="1731881">
                  <a:extLst>
                    <a:ext uri="{9D8B030D-6E8A-4147-A177-3AD203B41FA5}">
                      <a16:colId xmlns:a16="http://schemas.microsoft.com/office/drawing/2014/main" val="1551167280"/>
                    </a:ext>
                  </a:extLst>
                </a:gridCol>
                <a:gridCol w="1973623">
                  <a:extLst>
                    <a:ext uri="{9D8B030D-6E8A-4147-A177-3AD203B41FA5}">
                      <a16:colId xmlns:a16="http://schemas.microsoft.com/office/drawing/2014/main" val="614309942"/>
                    </a:ext>
                  </a:extLst>
                </a:gridCol>
                <a:gridCol w="1731881">
                  <a:extLst>
                    <a:ext uri="{9D8B030D-6E8A-4147-A177-3AD203B41FA5}">
                      <a16:colId xmlns:a16="http://schemas.microsoft.com/office/drawing/2014/main" val="3622075229"/>
                    </a:ext>
                  </a:extLst>
                </a:gridCol>
              </a:tblGrid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Category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 of clips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# of frames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3575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Anger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1628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139681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12.33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341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Disgust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719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59630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5.44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0448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Fear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46441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3.89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5275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Happy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2726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219377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20.64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9817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Natural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4579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377276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34.69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05519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1473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138599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11.16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81620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1562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126873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11.83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66620"/>
                  </a:ext>
                </a:extLst>
              </a:tr>
              <a:tr h="394843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Total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13201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1107877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3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854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AVEC14 dataset for depression estimation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videos with 20 – 30 minutes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32</a:t>
            </a:fld>
            <a:endParaRPr lang="en-US" altLang="ja-JP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5D477DFE-3192-B24F-ACCA-D52224450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300834"/>
              </p:ext>
            </p:extLst>
          </p:nvPr>
        </p:nvGraphicFramePr>
        <p:xfrm>
          <a:off x="1524000" y="3139475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56501871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03715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BDI-II Score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Depression Severity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22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0-13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None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7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14-19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Mild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3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20-28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Moderate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91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29-63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Severe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96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861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Dataset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fine-grained datasets for Metric learning: 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CUB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11788 images in 200 bird categories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Cars-196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16185 images in 196 vehicle categories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22634 online product categories with 120053 images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In-Shop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72712 clothing images among 7986 classes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report common performance metric top-</a:t>
            </a:r>
            <a:r>
              <a:rPr lang="en-US" altLang="zh-TW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 lvl="2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26004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Evaluation metric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recognition: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50000"/>
              </a:lnSpc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Error (MSE)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34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5F00856-B149-DB41-869D-EF558C1B2DC1}"/>
                  </a:ext>
                </a:extLst>
              </p:cNvPr>
              <p:cNvSpPr txBox="1"/>
              <p:nvPr/>
            </p:nvSpPr>
            <p:spPr>
              <a:xfrm>
                <a:off x="3411582" y="3441966"/>
                <a:ext cx="2197012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5F00856-B149-DB41-869D-EF558C1B2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582" y="3441966"/>
                <a:ext cx="2197012" cy="778931"/>
              </a:xfrm>
              <a:prstGeom prst="rect">
                <a:avLst/>
              </a:prstGeom>
              <a:blipFill>
                <a:blip r:embed="rId3"/>
                <a:stretch>
                  <a:fillRect l="-1724" t="-112903" b="-174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F869813-FC27-C942-8807-D8E5A337C6F9}"/>
                  </a:ext>
                </a:extLst>
              </p:cNvPr>
              <p:cNvSpPr txBox="1"/>
              <p:nvPr/>
            </p:nvSpPr>
            <p:spPr>
              <a:xfrm>
                <a:off x="3411582" y="4977454"/>
                <a:ext cx="2650469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TW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F869813-FC27-C942-8807-D8E5A337C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582" y="4977454"/>
                <a:ext cx="2650469" cy="1077603"/>
              </a:xfrm>
              <a:prstGeom prst="rect">
                <a:avLst/>
              </a:prstGeom>
              <a:blipFill>
                <a:blip r:embed="rId4"/>
                <a:stretch>
                  <a:fillRect l="-1429" t="-67059" b="-1152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63B42A-8EBA-994E-B83A-A371AA3815A4}"/>
                  </a:ext>
                </a:extLst>
              </p:cNvPr>
              <p:cNvSpPr/>
              <p:nvPr/>
            </p:nvSpPr>
            <p:spPr>
              <a:xfrm>
                <a:off x="7164288" y="5182519"/>
                <a:ext cx="1686680" cy="889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/>
                  <a:t>N: number of samples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/>
                  <a:t>: ground truth value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/>
                  <a:t>: predicted value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063B42A-8EBA-994E-B83A-A371AA381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5182519"/>
                <a:ext cx="1686680" cy="889090"/>
              </a:xfrm>
              <a:prstGeom prst="rect">
                <a:avLst/>
              </a:prstGeom>
              <a:blipFill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501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with  state-of-the-art approaches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35</a:t>
            </a:fld>
            <a:endParaRPr lang="en-US" altLang="ja-JP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EA79A2F-2DC8-3044-B011-792DFF818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83357"/>
              </p:ext>
            </p:extLst>
          </p:nvPr>
        </p:nvGraphicFramePr>
        <p:xfrm>
          <a:off x="1254267" y="2204864"/>
          <a:ext cx="6635465" cy="4122432"/>
        </p:xfrm>
        <a:graphic>
          <a:graphicData uri="http://schemas.openxmlformats.org/drawingml/2006/table">
            <a:tbl>
              <a:tblPr/>
              <a:tblGrid>
                <a:gridCol w="1327093">
                  <a:extLst>
                    <a:ext uri="{9D8B030D-6E8A-4147-A177-3AD203B41FA5}">
                      <a16:colId xmlns:a16="http://schemas.microsoft.com/office/drawing/2014/main" val="3805335573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1394171826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1655270077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3644315776"/>
                    </a:ext>
                  </a:extLst>
                </a:gridCol>
                <a:gridCol w="1327093">
                  <a:extLst>
                    <a:ext uri="{9D8B030D-6E8A-4147-A177-3AD203B41FA5}">
                      <a16:colId xmlns:a16="http://schemas.microsoft.com/office/drawing/2014/main" val="145552059"/>
                    </a:ext>
                  </a:extLst>
                </a:gridCol>
              </a:tblGrid>
              <a:tr h="302895">
                <a:tc rowSpan="7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Emotion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Recognition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(CAER)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Method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RMSE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725822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Context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70.09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715703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Face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65.65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633813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Fine-tuned C3D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71.02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262725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CAER-S 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73.51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830177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CAER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77.04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7345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Ours 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89.76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296584"/>
                  </a:ext>
                </a:extLst>
              </a:tr>
              <a:tr h="302895">
                <a:tc rowSpan="5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Depression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Estimation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(AVEC)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MS-LBP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10.86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8.86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954354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 err="1"/>
                        <a:t>UUIMSidorov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13.87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11.20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21564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dirty="0"/>
                        <a:t>BU-CMPE</a:t>
                      </a:r>
                      <a:endParaRPr lang="en-US" sz="1300" dirty="0">
                        <a:effectLst/>
                        <a:latin typeface="+mj-lt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9.97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7.96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361839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Depression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Estimation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(AVEC)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DCNN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10.52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9.49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007807"/>
                  </a:ext>
                </a:extLst>
              </a:tr>
              <a:tr h="302895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Depression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estimation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+mj-lt"/>
                        </a:rPr>
                        <a:t>Ours </a:t>
                      </a: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2.34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2.08</a:t>
                      </a:r>
                      <a:endParaRPr lang="zh-TW" altLang="en-US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71438" marR="71438" marT="71438" marB="71438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68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048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 learning for small retrieval benchmarks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36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64DB94-A7B0-FF48-84D8-1F087100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5" y="2414191"/>
            <a:ext cx="8504945" cy="27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22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 learning for large retrieval benchmarks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37</a:t>
            </a:fld>
            <a:endParaRPr lang="en-US" altLang="ja-JP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5879FCD-D9C2-8648-9EEC-FC1E78C9B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401" y="4917633"/>
            <a:ext cx="6083380" cy="153952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78CFADB-50F9-914B-B375-B828B56A94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8159"/>
            <a:ext cx="6000903" cy="27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33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EBB5FD3B-871D-AC45-843F-9A5CF592E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633075" y="1475260"/>
            <a:ext cx="3413937" cy="24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B1B474EF-BAB1-1C43-A7EB-3EA5C2799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767255"/>
              </p:ext>
            </p:extLst>
          </p:nvPr>
        </p:nvGraphicFramePr>
        <p:xfrm>
          <a:off x="647932" y="1480022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4" name="Google Shape;163;p25">
            <a:extLst>
              <a:ext uri="{FF2B5EF4-FFF2-40B4-BE49-F238E27FC236}">
                <a16:creationId xmlns:a16="http://schemas.microsoft.com/office/drawing/2014/main" id="{8CD6F50F-4F46-764F-A826-B846CD4A48E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4369118" y="1517546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B9C790C6-61D5-3443-B65B-912F926EA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50642"/>
              </p:ext>
            </p:extLst>
          </p:nvPr>
        </p:nvGraphicFramePr>
        <p:xfrm>
          <a:off x="4337986" y="1516236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5064E93-6639-B346-AEB5-9F29CDE4662F}"/>
              </a:ext>
            </a:extLst>
          </p:cNvPr>
          <p:cNvSpPr txBox="1"/>
          <p:nvPr/>
        </p:nvSpPr>
        <p:spPr>
          <a:xfrm>
            <a:off x="1592848" y="409637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D979B3-32A5-6246-8730-CB29D04065CB}"/>
              </a:ext>
            </a:extLst>
          </p:cNvPr>
          <p:cNvSpPr txBox="1"/>
          <p:nvPr/>
        </p:nvSpPr>
        <p:spPr>
          <a:xfrm>
            <a:off x="5282902" y="4127827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763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5F6B5C5F-C012-C041-A1B2-C789CED97BFF}"/>
              </a:ext>
            </a:extLst>
          </p:cNvPr>
          <p:cNvCxnSpPr>
            <a:cxnSpLocks/>
          </p:cNvCxnSpPr>
          <p:nvPr/>
        </p:nvCxnSpPr>
        <p:spPr>
          <a:xfrm>
            <a:off x="2043232" y="3667865"/>
            <a:ext cx="97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oogle Shape;163;p25">
            <a:extLst>
              <a:ext uri="{FF2B5EF4-FFF2-40B4-BE49-F238E27FC236}">
                <a16:creationId xmlns:a16="http://schemas.microsoft.com/office/drawing/2014/main" id="{990C2E80-75D1-7E48-9C58-C0C242C167E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217" b="76502"/>
          <a:stretch/>
        </p:blipFill>
        <p:spPr>
          <a:xfrm>
            <a:off x="129393" y="2777943"/>
            <a:ext cx="2570399" cy="18114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897BA1-AEE4-9B40-8DA5-8063F9DA92C9}"/>
              </a:ext>
            </a:extLst>
          </p:cNvPr>
          <p:cNvSpPr/>
          <p:nvPr/>
        </p:nvSpPr>
        <p:spPr>
          <a:xfrm>
            <a:off x="5094008" y="1125297"/>
            <a:ext cx="360040" cy="108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34299B1-C3C4-9D43-AC93-B38B38CB63E5}"/>
              </a:ext>
            </a:extLst>
          </p:cNvPr>
          <p:cNvSpPr/>
          <p:nvPr/>
        </p:nvSpPr>
        <p:spPr>
          <a:xfrm>
            <a:off x="5094028" y="3127865"/>
            <a:ext cx="360000" cy="1080000"/>
          </a:xfrm>
          <a:prstGeom prst="rect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86D7C8A-C25E-7842-BBC2-5EE88F3D0E56}"/>
              </a:ext>
            </a:extLst>
          </p:cNvPr>
          <p:cNvSpPr txBox="1"/>
          <p:nvPr/>
        </p:nvSpPr>
        <p:spPr>
          <a:xfrm>
            <a:off x="4310896" y="2206605"/>
            <a:ext cx="192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</a:t>
            </a:r>
          </a:p>
          <a:p>
            <a:pPr algn="ctr"/>
            <a:r>
              <a:rPr kumimoji="1" lang="en-US" altLang="zh-TW" sz="1200" dirty="0"/>
              <a:t>feature</a:t>
            </a:r>
            <a:endParaRPr kumimoji="1" lang="zh-TW" altLang="en-US" sz="1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39BDC54-2661-CD44-AE17-9C3C589DDC34}"/>
              </a:ext>
            </a:extLst>
          </p:cNvPr>
          <p:cNvSpPr txBox="1"/>
          <p:nvPr/>
        </p:nvSpPr>
        <p:spPr>
          <a:xfrm>
            <a:off x="4085896" y="4222829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</a:t>
            </a:r>
            <a:r>
              <a:rPr kumimoji="1" lang="en-US" altLang="zh-TW" sz="1200" dirty="0"/>
              <a:t>ontext </a:t>
            </a:r>
          </a:p>
          <a:p>
            <a:pPr algn="ctr"/>
            <a:r>
              <a:rPr kumimoji="1" lang="en-US" altLang="zh-TW" sz="1200" dirty="0"/>
              <a:t>feature</a:t>
            </a:r>
            <a:endParaRPr kumimoji="1" lang="zh-TW" altLang="en-US" sz="1200" dirty="0"/>
          </a:p>
        </p:txBody>
      </p:sp>
      <p:sp>
        <p:nvSpPr>
          <p:cNvPr id="6" name="流程圖: 人工作業 2">
            <a:extLst>
              <a:ext uri="{FF2B5EF4-FFF2-40B4-BE49-F238E27FC236}">
                <a16:creationId xmlns:a16="http://schemas.microsoft.com/office/drawing/2014/main" id="{15120C4F-06F0-2E41-8E5C-E5FE483F8D9E}"/>
              </a:ext>
            </a:extLst>
          </p:cNvPr>
          <p:cNvSpPr/>
          <p:nvPr/>
        </p:nvSpPr>
        <p:spPr>
          <a:xfrm rot="16200000">
            <a:off x="6102120" y="1215297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D4398F90-6A19-A54B-992E-CDA6BA262633}"/>
              </a:ext>
            </a:extLst>
          </p:cNvPr>
          <p:cNvSpPr/>
          <p:nvPr/>
        </p:nvSpPr>
        <p:spPr>
          <a:xfrm rot="16200000">
            <a:off x="6102160" y="3217866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57A2E42-7341-744F-8BDD-B71DB1F35587}"/>
                  </a:ext>
                </a:extLst>
              </p:cNvPr>
              <p:cNvSpPr txBox="1"/>
              <p:nvPr/>
            </p:nvSpPr>
            <p:spPr>
              <a:xfrm>
                <a:off x="7244048" y="1480630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57A2E42-7341-744F-8BDD-B71DB1F35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48" y="1480630"/>
                <a:ext cx="360040" cy="369332"/>
              </a:xfrm>
              <a:prstGeom prst="rect">
                <a:avLst/>
              </a:prstGeom>
              <a:blipFill>
                <a:blip r:embed="rId4"/>
                <a:stretch>
                  <a:fillRect r="-34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0B0CF42-0B87-9942-9829-C83C69B1E5C1}"/>
                  </a:ext>
                </a:extLst>
              </p:cNvPr>
              <p:cNvSpPr txBox="1"/>
              <p:nvPr/>
            </p:nvSpPr>
            <p:spPr>
              <a:xfrm>
                <a:off x="7244048" y="3476038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0B0CF42-0B87-9942-9829-C83C69B1E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48" y="3476038"/>
                <a:ext cx="360040" cy="369332"/>
              </a:xfrm>
              <a:prstGeom prst="rect">
                <a:avLst/>
              </a:prstGeom>
              <a:blipFill>
                <a:blip r:embed="rId5"/>
                <a:stretch>
                  <a:fillRect r="-3448"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CEFF0C30-7053-AC4C-8CFF-BF6FAA14B112}"/>
              </a:ext>
            </a:extLst>
          </p:cNvPr>
          <p:cNvCxnSpPr>
            <a:stCxn id="2" idx="3"/>
            <a:endCxn id="6" idx="0"/>
          </p:cNvCxnSpPr>
          <p:nvPr/>
        </p:nvCxnSpPr>
        <p:spPr>
          <a:xfrm>
            <a:off x="5454048" y="1665297"/>
            <a:ext cx="55811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B0F2F82-0FB4-E545-A74D-AA3FBA619360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5454028" y="3667865"/>
            <a:ext cx="5581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5D29772-E4AA-9145-84B7-CBC085345874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flipV="1">
            <a:off x="6912160" y="3660704"/>
            <a:ext cx="331888" cy="71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322E33A-F18D-704A-8AE8-7F1535D39F2F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flipV="1">
            <a:off x="6912160" y="1665296"/>
            <a:ext cx="33188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DAE98683-2395-1141-9892-7FA5769A3623}"/>
              </a:ext>
            </a:extLst>
          </p:cNvPr>
          <p:cNvCxnSpPr>
            <a:stCxn id="2" idx="0"/>
            <a:endCxn id="8" idx="0"/>
          </p:cNvCxnSpPr>
          <p:nvPr/>
        </p:nvCxnSpPr>
        <p:spPr>
          <a:xfrm rot="16200000" flipH="1">
            <a:off x="6171381" y="227943"/>
            <a:ext cx="355333" cy="2150040"/>
          </a:xfrm>
          <a:prstGeom prst="bentConnector3">
            <a:avLst>
              <a:gd name="adj1" fmla="val -6433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E529FBB7-002D-8C42-BAEA-9F3513790AE8}"/>
              </a:ext>
            </a:extLst>
          </p:cNvPr>
          <p:cNvCxnSpPr>
            <a:cxnSpLocks/>
            <a:stCxn id="3" idx="0"/>
            <a:endCxn id="9" idx="0"/>
          </p:cNvCxnSpPr>
          <p:nvPr/>
        </p:nvCxnSpPr>
        <p:spPr>
          <a:xfrm rot="16200000" flipH="1">
            <a:off x="6174961" y="2226931"/>
            <a:ext cx="348173" cy="2150040"/>
          </a:xfrm>
          <a:prstGeom prst="bentConnector3">
            <a:avLst>
              <a:gd name="adj1" fmla="val -6565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34A96B9E-FA20-C549-81D7-D90177E603CF}"/>
              </a:ext>
            </a:extLst>
          </p:cNvPr>
          <p:cNvCxnSpPr>
            <a:cxnSpLocks/>
            <a:stCxn id="8" idx="3"/>
            <a:endCxn id="21" idx="0"/>
          </p:cNvCxnSpPr>
          <p:nvPr/>
        </p:nvCxnSpPr>
        <p:spPr>
          <a:xfrm>
            <a:off x="7604088" y="1665296"/>
            <a:ext cx="370136" cy="781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3F691A25-2EE9-8B40-A083-427DDD9EAF76}"/>
              </a:ext>
            </a:extLst>
          </p:cNvPr>
          <p:cNvCxnSpPr>
            <a:cxnSpLocks/>
            <a:stCxn id="9" idx="3"/>
            <a:endCxn id="21" idx="4"/>
          </p:cNvCxnSpPr>
          <p:nvPr/>
        </p:nvCxnSpPr>
        <p:spPr>
          <a:xfrm flipV="1">
            <a:off x="7604088" y="2806938"/>
            <a:ext cx="370136" cy="8537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757E008-D6EF-5645-8263-A2E9D0D41B99}"/>
              </a:ext>
            </a:extLst>
          </p:cNvPr>
          <p:cNvGrpSpPr/>
          <p:nvPr/>
        </p:nvGrpSpPr>
        <p:grpSpPr>
          <a:xfrm>
            <a:off x="7794224" y="2446938"/>
            <a:ext cx="360000" cy="360000"/>
            <a:chOff x="4262243" y="4230604"/>
            <a:chExt cx="360000" cy="360000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DDACACC1-F309-994F-B75E-D344EC180682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95B8B67C-743A-3A49-832C-618928196279}"/>
                </a:ext>
              </a:extLst>
            </p:cNvPr>
            <p:cNvCxnSpPr>
              <a:stCxn id="21" idx="2"/>
              <a:endCxn id="21" idx="6"/>
            </p:cNvCxnSpPr>
            <p:nvPr/>
          </p:nvCxnSpPr>
          <p:spPr>
            <a:xfrm>
              <a:off x="4262243" y="4410604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B4C06932-D33E-C34F-A57F-B20A6F572235}"/>
                </a:ext>
              </a:extLst>
            </p:cNvPr>
            <p:cNvCxnSpPr>
              <a:cxnSpLocks/>
              <a:stCxn id="21" idx="4"/>
              <a:endCxn id="21" idx="0"/>
            </p:cNvCxnSpPr>
            <p:nvPr/>
          </p:nvCxnSpPr>
          <p:spPr>
            <a:xfrm flipV="1">
              <a:off x="4442243" y="4230604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4E817B4-9338-7A4C-98A6-0D586937BCE9}"/>
              </a:ext>
            </a:extLst>
          </p:cNvPr>
          <p:cNvSpPr txBox="1"/>
          <p:nvPr/>
        </p:nvSpPr>
        <p:spPr>
          <a:xfrm>
            <a:off x="2643248" y="5374297"/>
            <a:ext cx="385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Separate representation</a:t>
            </a:r>
            <a:endParaRPr kumimoji="1" lang="zh-TW" altLang="en-US" dirty="0"/>
          </a:p>
        </p:txBody>
      </p:sp>
      <p:graphicFrame>
        <p:nvGraphicFramePr>
          <p:cNvPr id="40" name="表格 6">
            <a:extLst>
              <a:ext uri="{FF2B5EF4-FFF2-40B4-BE49-F238E27FC236}">
                <a16:creationId xmlns:a16="http://schemas.microsoft.com/office/drawing/2014/main" id="{06353A17-7C2F-6040-AB3A-E5CA4C3FB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737546"/>
              </p:ext>
            </p:extLst>
          </p:nvPr>
        </p:nvGraphicFramePr>
        <p:xfrm>
          <a:off x="129392" y="2765657"/>
          <a:ext cx="2570400" cy="183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72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3672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41" name="文字方塊 40">
            <a:extLst>
              <a:ext uri="{FF2B5EF4-FFF2-40B4-BE49-F238E27FC236}">
                <a16:creationId xmlns:a16="http://schemas.microsoft.com/office/drawing/2014/main" id="{36F27777-0585-9842-94AE-D01849545D4D}"/>
              </a:ext>
            </a:extLst>
          </p:cNvPr>
          <p:cNvSpPr txBox="1"/>
          <p:nvPr/>
        </p:nvSpPr>
        <p:spPr>
          <a:xfrm>
            <a:off x="269273" y="4652425"/>
            <a:ext cx="229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Context image </a:t>
            </a:r>
            <a:endParaRPr kumimoji="1" lang="zh-TW" altLang="en-US" sz="1200" dirty="0"/>
          </a:p>
        </p:txBody>
      </p:sp>
      <p:pic>
        <p:nvPicPr>
          <p:cNvPr id="43" name="Google Shape;163;p25">
            <a:extLst>
              <a:ext uri="{FF2B5EF4-FFF2-40B4-BE49-F238E27FC236}">
                <a16:creationId xmlns:a16="http://schemas.microsoft.com/office/drawing/2014/main" id="{8BD32EE4-7907-2349-A09C-4C5ACA2094B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015321" y="1245445"/>
            <a:ext cx="798542" cy="83970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5E4EABF4-5D4C-D94D-88DE-DF645FD9258F}"/>
              </a:ext>
            </a:extLst>
          </p:cNvPr>
          <p:cNvSpPr txBox="1"/>
          <p:nvPr/>
        </p:nvSpPr>
        <p:spPr>
          <a:xfrm>
            <a:off x="269273" y="2231138"/>
            <a:ext cx="2290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image</a:t>
            </a:r>
            <a:endParaRPr kumimoji="1" lang="zh-TW" altLang="en-US" sz="1200" dirty="0"/>
          </a:p>
        </p:txBody>
      </p:sp>
      <p:sp>
        <p:nvSpPr>
          <p:cNvPr id="46" name="流程圖: 人工作業 2">
            <a:extLst>
              <a:ext uri="{FF2B5EF4-FFF2-40B4-BE49-F238E27FC236}">
                <a16:creationId xmlns:a16="http://schemas.microsoft.com/office/drawing/2014/main" id="{69F7DECD-3DF4-2F48-8321-9BAC78C98359}"/>
              </a:ext>
            </a:extLst>
          </p:cNvPr>
          <p:cNvSpPr/>
          <p:nvPr/>
        </p:nvSpPr>
        <p:spPr>
          <a:xfrm rot="16200000">
            <a:off x="3105193" y="1215298"/>
            <a:ext cx="720080" cy="90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人工作業 6">
            <a:extLst>
              <a:ext uri="{FF2B5EF4-FFF2-40B4-BE49-F238E27FC236}">
                <a16:creationId xmlns:a16="http://schemas.microsoft.com/office/drawing/2014/main" id="{7E6D8A8B-7A3A-9C47-8CDD-B859CD0D76B7}"/>
              </a:ext>
            </a:extLst>
          </p:cNvPr>
          <p:cNvSpPr/>
          <p:nvPr/>
        </p:nvSpPr>
        <p:spPr>
          <a:xfrm rot="16200000">
            <a:off x="3105233" y="3217866"/>
            <a:ext cx="720000" cy="90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32B8E6D-5771-A641-89C2-1F4967089297}"/>
              </a:ext>
            </a:extLst>
          </p:cNvPr>
          <p:cNvCxnSpPr>
            <a:cxnSpLocks/>
            <a:stCxn id="46" idx="2"/>
            <a:endCxn id="2" idx="1"/>
          </p:cNvCxnSpPr>
          <p:nvPr/>
        </p:nvCxnSpPr>
        <p:spPr>
          <a:xfrm flipV="1">
            <a:off x="3915233" y="1665297"/>
            <a:ext cx="117877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2488EBAF-2F0D-2D42-AA4A-71A04AACB800}"/>
              </a:ext>
            </a:extLst>
          </p:cNvPr>
          <p:cNvCxnSpPr>
            <a:cxnSpLocks/>
            <a:stCxn id="47" idx="2"/>
            <a:endCxn id="3" idx="1"/>
          </p:cNvCxnSpPr>
          <p:nvPr/>
        </p:nvCxnSpPr>
        <p:spPr>
          <a:xfrm flipV="1">
            <a:off x="3915233" y="3667865"/>
            <a:ext cx="117879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0AA0934-F2FE-E745-A18E-AC73E6CCE9FB}"/>
              </a:ext>
            </a:extLst>
          </p:cNvPr>
          <p:cNvSpPr txBox="1"/>
          <p:nvPr/>
        </p:nvSpPr>
        <p:spPr>
          <a:xfrm>
            <a:off x="3989877" y="1438609"/>
            <a:ext cx="1086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</a:rPr>
              <a:t>GAP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CEEEA9C-74C9-8C45-A551-5BFD697B5B70}"/>
              </a:ext>
            </a:extLst>
          </p:cNvPr>
          <p:cNvSpPr txBox="1"/>
          <p:nvPr/>
        </p:nvSpPr>
        <p:spPr>
          <a:xfrm>
            <a:off x="3987518" y="3440033"/>
            <a:ext cx="1086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</a:rPr>
              <a:t>GAP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2588F71-61AD-224E-912A-30C9EA7B5DE8}"/>
              </a:ext>
            </a:extLst>
          </p:cNvPr>
          <p:cNvSpPr txBox="1"/>
          <p:nvPr/>
        </p:nvSpPr>
        <p:spPr>
          <a:xfrm>
            <a:off x="2555776" y="4222829"/>
            <a:ext cx="181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</a:t>
            </a:r>
            <a:r>
              <a:rPr kumimoji="1" lang="en-US" altLang="zh-TW" sz="1200" dirty="0"/>
              <a:t>ontext </a:t>
            </a:r>
          </a:p>
          <a:p>
            <a:pPr algn="ctr"/>
            <a:r>
              <a:rPr kumimoji="1" lang="en-US" altLang="zh-TW" sz="1200" dirty="0"/>
              <a:t>encoder</a:t>
            </a:r>
            <a:endParaRPr kumimoji="1" lang="zh-TW" altLang="en-US" sz="12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DC5165E-B5E6-084F-BD28-0D9EAACB0D60}"/>
              </a:ext>
            </a:extLst>
          </p:cNvPr>
          <p:cNvSpPr/>
          <p:nvPr/>
        </p:nvSpPr>
        <p:spPr>
          <a:xfrm>
            <a:off x="2555776" y="2206605"/>
            <a:ext cx="18189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Face </a:t>
            </a:r>
          </a:p>
          <a:p>
            <a:pPr algn="ctr"/>
            <a:r>
              <a:rPr lang="en-US" altLang="zh-TW" sz="1200" dirty="0"/>
              <a:t>encoder</a:t>
            </a:r>
            <a:endParaRPr lang="zh-TW" altLang="en-US" sz="1200" dirty="0"/>
          </a:p>
        </p:txBody>
      </p: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6AF2DD76-B64D-CD4D-9C3E-6473AAC14887}"/>
              </a:ext>
            </a:extLst>
          </p:cNvPr>
          <p:cNvCxnSpPr>
            <a:cxnSpLocks/>
            <a:stCxn id="43" idx="3"/>
            <a:endCxn id="46" idx="0"/>
          </p:cNvCxnSpPr>
          <p:nvPr/>
        </p:nvCxnSpPr>
        <p:spPr>
          <a:xfrm>
            <a:off x="1813863" y="1665297"/>
            <a:ext cx="120137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39DA861-0CD8-1443-B6FD-9FFB17F6CDFF}"/>
                  </a:ext>
                </a:extLst>
              </p:cNvPr>
              <p:cNvSpPr/>
              <p:nvPr/>
            </p:nvSpPr>
            <p:spPr>
              <a:xfrm>
                <a:off x="5863817" y="4329804"/>
                <a:ext cx="2822247" cy="889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>
                    <a:solidFill>
                      <a:schemeClr val="tx1"/>
                    </a:solidFill>
                  </a:rPr>
                  <a:t>GAP: Global Average Pooling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</a:rPr>
                  <a:t>: the weighting of the face feature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solidFill>
                      <a:schemeClr val="tx1"/>
                    </a:solidFill>
                  </a:rPr>
                  <a:t>: the weighting of the context feature</a:t>
                </a:r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F39DA861-0CD8-1443-B6FD-9FFB17F6C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17" y="4329804"/>
                <a:ext cx="2822247" cy="889154"/>
              </a:xfrm>
              <a:prstGeom prst="rect">
                <a:avLst/>
              </a:prstGeom>
              <a:blipFill>
                <a:blip r:embed="rId6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737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Introduction – Background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Schizophrenia [1] requires more attentions</a:t>
            </a:r>
          </a:p>
          <a:p>
            <a:pPr lvl="1" algn="just">
              <a:spcBef>
                <a:spcPts val="12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mental illness that will progressively change a person's mental state and cause serious social problems.</a:t>
            </a:r>
          </a:p>
          <a:p>
            <a:pPr lvl="1" algn="just">
              <a:spcBef>
                <a:spcPts val="12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are unable to express their real thinking ordinarily, and their behaviors are often different from someone else.</a:t>
            </a:r>
          </a:p>
          <a:p>
            <a:pPr algn="just">
              <a:spcBef>
                <a:spcPts val="12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symptoms can be divided into:</a:t>
            </a:r>
          </a:p>
          <a:p>
            <a:pPr lvl="1" algn="just">
              <a:spcBef>
                <a:spcPts val="12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[3, 4, 5]: flat affect, alogia,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asociality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anhedonia, and avolition </a:t>
            </a:r>
          </a:p>
          <a:p>
            <a:pPr lvl="1" algn="just">
              <a:spcBef>
                <a:spcPts val="12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[5]: hallucinations, delusions, and disorganized speech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</a:t>
            </a:fld>
            <a:endParaRPr lang="en-US" altLang="ja-JP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DFB9E8-482E-4AE2-BFF5-6C187CFC9CEF}"/>
              </a:ext>
            </a:extLst>
          </p:cNvPr>
          <p:cNvSpPr/>
          <p:nvPr/>
        </p:nvSpPr>
        <p:spPr>
          <a:xfrm>
            <a:off x="457200" y="6150114"/>
            <a:ext cx="7931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/>
              <a:t>[1] M. Owen, A. </a:t>
            </a:r>
            <a:r>
              <a:rPr lang="en-US" altLang="zh-TW" sz="800" dirty="0" err="1"/>
              <a:t>Sawa</a:t>
            </a:r>
            <a:r>
              <a:rPr lang="en-US" altLang="zh-TW" sz="800" dirty="0"/>
              <a:t> and P. Mortensen, “Schizophrenia,” </a:t>
            </a:r>
            <a:r>
              <a:rPr lang="en-US" altLang="zh-TW" sz="800" i="1" dirty="0"/>
              <a:t>The Lancet</a:t>
            </a:r>
            <a:r>
              <a:rPr lang="en-US" altLang="zh-TW" sz="800" dirty="0"/>
              <a:t>, vol. 388, no. 10039, pp. 86-97, 2016.</a:t>
            </a:r>
          </a:p>
          <a:p>
            <a:r>
              <a:rPr lang="en-US" altLang="zh-TW" sz="800" dirty="0"/>
              <a:t>[2] P. </a:t>
            </a:r>
            <a:r>
              <a:rPr lang="en-US" altLang="zh-TW" sz="800" dirty="0" err="1"/>
              <a:t>Stępnicki</a:t>
            </a:r>
            <a:r>
              <a:rPr lang="en-US" altLang="zh-TW" sz="800" dirty="0"/>
              <a:t>, M. </a:t>
            </a:r>
            <a:r>
              <a:rPr lang="en-US" altLang="zh-TW" sz="800" dirty="0" err="1"/>
              <a:t>Kondej</a:t>
            </a:r>
            <a:r>
              <a:rPr lang="en-US" altLang="zh-TW" sz="800" dirty="0"/>
              <a:t> and A. </a:t>
            </a:r>
            <a:r>
              <a:rPr lang="en-US" altLang="zh-TW" sz="800" dirty="0" err="1"/>
              <a:t>Kaczor</a:t>
            </a:r>
            <a:r>
              <a:rPr lang="en-US" altLang="zh-TW" sz="800" dirty="0"/>
              <a:t>, “Current Concepts and Treatments of Schizophrenia,” </a:t>
            </a:r>
            <a:r>
              <a:rPr lang="en-US" altLang="zh-TW" sz="800" i="1" dirty="0"/>
              <a:t>Molecules</a:t>
            </a:r>
            <a:r>
              <a:rPr lang="en-US" altLang="zh-TW" sz="800" dirty="0"/>
              <a:t>, vol. 23, no. 8, p. 2087, 2018. </a:t>
            </a:r>
          </a:p>
          <a:p>
            <a:r>
              <a:rPr lang="en-US" altLang="zh-TW" sz="800" dirty="0"/>
              <a:t>[3] M. </a:t>
            </a:r>
            <a:r>
              <a:rPr lang="en-US" altLang="zh-TW" sz="800" dirty="0" err="1"/>
              <a:t>Adida</a:t>
            </a:r>
            <a:r>
              <a:rPr lang="en-US" altLang="zh-TW" sz="800" dirty="0"/>
              <a:t>, J. </a:t>
            </a:r>
            <a:r>
              <a:rPr lang="en-US" altLang="zh-TW" sz="800" dirty="0" err="1"/>
              <a:t>Azorin</a:t>
            </a:r>
            <a:r>
              <a:rPr lang="en-US" altLang="zh-TW" sz="800" dirty="0"/>
              <a:t>, R. </a:t>
            </a:r>
            <a:r>
              <a:rPr lang="en-US" altLang="zh-TW" sz="800" dirty="0" err="1"/>
              <a:t>Belzeaux</a:t>
            </a:r>
            <a:r>
              <a:rPr lang="en-US" altLang="zh-TW" sz="800" dirty="0"/>
              <a:t> and E. </a:t>
            </a:r>
            <a:r>
              <a:rPr lang="en-US" altLang="zh-TW" sz="800" dirty="0" err="1"/>
              <a:t>Fakra</a:t>
            </a:r>
            <a:r>
              <a:rPr lang="en-US" altLang="zh-TW" sz="800" dirty="0"/>
              <a:t>, “[Negative Symptoms: clinical and psychometric aspects],” </a:t>
            </a:r>
            <a:r>
              <a:rPr lang="en-US" altLang="zh-TW" sz="800" i="1" dirty="0" err="1"/>
              <a:t>L’Encephale</a:t>
            </a:r>
            <a:r>
              <a:rPr lang="en-US" altLang="zh-TW" sz="800" dirty="0"/>
              <a:t>, vol. 41, no. 6, pp. 6S15-6S17, 2015. </a:t>
            </a:r>
          </a:p>
          <a:p>
            <a:r>
              <a:rPr lang="en-US" altLang="zh-TW" sz="800" dirty="0"/>
              <a:t>[4] C. Mach and S. </a:t>
            </a:r>
            <a:r>
              <a:rPr lang="en-US" altLang="zh-TW" sz="800" dirty="0" err="1"/>
              <a:t>Dollfus</a:t>
            </a:r>
            <a:r>
              <a:rPr lang="en-US" altLang="zh-TW" sz="800" dirty="0"/>
              <a:t>, “Scale for Assessing Negative Symptoms in Schizophrenia: A Systematic Review,” </a:t>
            </a:r>
            <a:r>
              <a:rPr lang="en-US" altLang="zh-TW" sz="800" i="1" dirty="0" err="1"/>
              <a:t>L’Encephale</a:t>
            </a:r>
            <a:r>
              <a:rPr lang="en-US" altLang="zh-TW" sz="800" dirty="0"/>
              <a:t>, vol. 42, no. 2, pp. 165-171, 2016.</a:t>
            </a:r>
          </a:p>
          <a:p>
            <a:r>
              <a:rPr lang="en-US" altLang="zh-TW" sz="800" dirty="0"/>
              <a:t>[5] </a:t>
            </a:r>
            <a:r>
              <a:rPr lang="en-US" altLang="zh-TW" sz="800" i="1" dirty="0"/>
              <a:t>Diagnostic and statistical manual of mental disorders</a:t>
            </a:r>
            <a:r>
              <a:rPr lang="en-US" altLang="zh-TW" sz="800" dirty="0"/>
              <a:t>. Washington (D.C.): American Psychiatric Publishing, 2013.</a:t>
            </a:r>
          </a:p>
        </p:txBody>
      </p:sp>
    </p:spTree>
    <p:extLst>
      <p:ext uri="{BB962C8B-B14F-4D97-AF65-F5344CB8AC3E}">
        <p14:creationId xmlns:p14="http://schemas.microsoft.com/office/powerpoint/2010/main" val="144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矩形 260">
            <a:extLst>
              <a:ext uri="{FF2B5EF4-FFF2-40B4-BE49-F238E27FC236}">
                <a16:creationId xmlns:a16="http://schemas.microsoft.com/office/drawing/2014/main" id="{CFA13814-924E-014E-87A9-BE5A6764BD41}"/>
              </a:ext>
            </a:extLst>
          </p:cNvPr>
          <p:cNvSpPr/>
          <p:nvPr/>
        </p:nvSpPr>
        <p:spPr>
          <a:xfrm>
            <a:off x="247089" y="388328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2F6E02-7FFB-E74A-881D-D812769F09B4}"/>
              </a:ext>
            </a:extLst>
          </p:cNvPr>
          <p:cNvSpPr txBox="1"/>
          <p:nvPr/>
        </p:nvSpPr>
        <p:spPr>
          <a:xfrm>
            <a:off x="-1000677" y="5259958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 Feature Map</a:t>
            </a:r>
            <a:endParaRPr kumimoji="1" lang="zh-TW" altLang="en-US" sz="1200" dirty="0"/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799130AC-4B57-9B4E-A7E8-5677D0958FD9}"/>
              </a:ext>
            </a:extLst>
          </p:cNvPr>
          <p:cNvCxnSpPr>
            <a:cxnSpLocks/>
            <a:stCxn id="7" idx="5"/>
            <a:endCxn id="20" idx="1"/>
          </p:cNvCxnSpPr>
          <p:nvPr/>
        </p:nvCxnSpPr>
        <p:spPr>
          <a:xfrm>
            <a:off x="950152" y="2141589"/>
            <a:ext cx="768781" cy="3280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9ED9AADE-3CCE-5B43-8086-DDF0BB94C746}"/>
              </a:ext>
            </a:extLst>
          </p:cNvPr>
          <p:cNvCxnSpPr>
            <a:cxnSpLocks/>
            <a:stCxn id="34" idx="4"/>
            <a:endCxn id="20" idx="1"/>
          </p:cNvCxnSpPr>
          <p:nvPr/>
        </p:nvCxnSpPr>
        <p:spPr>
          <a:xfrm flipV="1">
            <a:off x="293977" y="2469676"/>
            <a:ext cx="1424956" cy="2351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11">
            <a:extLst>
              <a:ext uri="{FF2B5EF4-FFF2-40B4-BE49-F238E27FC236}">
                <a16:creationId xmlns:a16="http://schemas.microsoft.com/office/drawing/2014/main" id="{D01471A3-8C01-D64B-9819-D0CDF302BFB9}"/>
              </a:ext>
            </a:extLst>
          </p:cNvPr>
          <p:cNvSpPr/>
          <p:nvPr/>
        </p:nvSpPr>
        <p:spPr>
          <a:xfrm>
            <a:off x="3117714" y="2163676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Sampling Scheme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立方體 6">
            <a:extLst>
              <a:ext uri="{FF2B5EF4-FFF2-40B4-BE49-F238E27FC236}">
                <a16:creationId xmlns:a16="http://schemas.microsoft.com/office/drawing/2014/main" id="{0570240B-5765-E540-B905-718A6B6A06C5}"/>
              </a:ext>
            </a:extLst>
          </p:cNvPr>
          <p:cNvSpPr>
            <a:spLocks noChangeAspect="1"/>
          </p:cNvSpPr>
          <p:nvPr/>
        </p:nvSpPr>
        <p:spPr>
          <a:xfrm>
            <a:off x="-417848" y="1785676"/>
            <a:ext cx="1368000" cy="1368000"/>
          </a:xfrm>
          <a:prstGeom prst="cube">
            <a:avLst>
              <a:gd name="adj" fmla="val 4796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9" name="矩形: 圓角 11">
            <a:extLst>
              <a:ext uri="{FF2B5EF4-FFF2-40B4-BE49-F238E27FC236}">
                <a16:creationId xmlns:a16="http://schemas.microsoft.com/office/drawing/2014/main" id="{3E3086CF-DD61-A349-A5F2-2FC1B190BBBB}"/>
              </a:ext>
            </a:extLst>
          </p:cNvPr>
          <p:cNvSpPr/>
          <p:nvPr/>
        </p:nvSpPr>
        <p:spPr>
          <a:xfrm>
            <a:off x="4516495" y="2163676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Embedding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A50EE44-953F-1245-A92A-5E2F8BE004AA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4377714" y="2469676"/>
            <a:ext cx="1387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1">
            <a:extLst>
              <a:ext uri="{FF2B5EF4-FFF2-40B4-BE49-F238E27FC236}">
                <a16:creationId xmlns:a16="http://schemas.microsoft.com/office/drawing/2014/main" id="{43FBA43D-7E8B-3F4B-9EC4-6D4F1A95FDFC}"/>
              </a:ext>
            </a:extLst>
          </p:cNvPr>
          <p:cNvSpPr/>
          <p:nvPr/>
        </p:nvSpPr>
        <p:spPr>
          <a:xfrm>
            <a:off x="1718933" y="2163676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Cross-modality Affinity Graph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63FCB9DB-79D9-8246-9983-FD8BC1F9C610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>
            <a:off x="2978933" y="2469676"/>
            <a:ext cx="1387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1DC4555-79E3-444A-AF9E-CAB0E1DE79AA}"/>
                  </a:ext>
                </a:extLst>
              </p:cNvPr>
              <p:cNvSpPr txBox="1"/>
              <p:nvPr/>
            </p:nvSpPr>
            <p:spPr>
              <a:xfrm>
                <a:off x="-267340" y="189466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51DC4555-79E3-444A-AF9E-CAB0E1DE7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340" y="1894667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3813261-AA74-7D4D-ABA7-0C74397F938C}"/>
                  </a:ext>
                </a:extLst>
              </p:cNvPr>
              <p:cNvSpPr txBox="1"/>
              <p:nvPr/>
            </p:nvSpPr>
            <p:spPr>
              <a:xfrm>
                <a:off x="-671217" y="264495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3813261-AA74-7D4D-ABA7-0C74397F9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1217" y="2644958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566E073-F018-BD49-8F73-0A64D99EFA47}"/>
                  </a:ext>
                </a:extLst>
              </p:cNvPr>
              <p:cNvSpPr txBox="1"/>
              <p:nvPr/>
            </p:nvSpPr>
            <p:spPr>
              <a:xfrm>
                <a:off x="-158526" y="21825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566E073-F018-BD49-8F73-0A64D99EF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526" y="2182557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02E2F71-6E0D-6C43-9ADA-56C12144E709}"/>
                  </a:ext>
                </a:extLst>
              </p:cNvPr>
              <p:cNvSpPr txBox="1"/>
              <p:nvPr/>
            </p:nvSpPr>
            <p:spPr>
              <a:xfrm>
                <a:off x="-280851" y="394828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02E2F71-6E0D-6C43-9ADA-56C12144E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0851" y="3948287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D2F753D-BC54-524C-8F11-EC85B78F68C9}"/>
                  </a:ext>
                </a:extLst>
              </p:cNvPr>
              <p:cNvSpPr txBox="1"/>
              <p:nvPr/>
            </p:nvSpPr>
            <p:spPr>
              <a:xfrm>
                <a:off x="-684728" y="469857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D2F753D-BC54-524C-8F11-EC85B78F6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4728" y="4698578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8D20192-429A-9E4B-BA05-F2F481D430FA}"/>
                  </a:ext>
                </a:extLst>
              </p:cNvPr>
              <p:cNvSpPr txBox="1"/>
              <p:nvPr/>
            </p:nvSpPr>
            <p:spPr>
              <a:xfrm>
                <a:off x="-172037" y="423617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8D20192-429A-9E4B-BA05-F2F481D43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2037" y="4236177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文字方塊 47">
            <a:extLst>
              <a:ext uri="{FF2B5EF4-FFF2-40B4-BE49-F238E27FC236}">
                <a16:creationId xmlns:a16="http://schemas.microsoft.com/office/drawing/2014/main" id="{00AB0872-17AC-A145-9495-2E91A6A83EE6}"/>
              </a:ext>
            </a:extLst>
          </p:cNvPr>
          <p:cNvSpPr txBox="1"/>
          <p:nvPr/>
        </p:nvSpPr>
        <p:spPr>
          <a:xfrm>
            <a:off x="-1000678" y="3234574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 Feature Map </a:t>
            </a:r>
          </a:p>
        </p:txBody>
      </p:sp>
      <p:sp>
        <p:nvSpPr>
          <p:cNvPr id="67" name="矩形: 圓角 11">
            <a:extLst>
              <a:ext uri="{FF2B5EF4-FFF2-40B4-BE49-F238E27FC236}">
                <a16:creationId xmlns:a16="http://schemas.microsoft.com/office/drawing/2014/main" id="{780288A9-78BE-0445-9A00-B8C7906EFA5C}"/>
              </a:ext>
            </a:extLst>
          </p:cNvPr>
          <p:cNvSpPr/>
          <p:nvPr/>
        </p:nvSpPr>
        <p:spPr>
          <a:xfrm>
            <a:off x="6422369" y="2163676"/>
            <a:ext cx="1260000" cy="61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GAP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2" name="肘形接點 71">
            <a:extLst>
              <a:ext uri="{FF2B5EF4-FFF2-40B4-BE49-F238E27FC236}">
                <a16:creationId xmlns:a16="http://schemas.microsoft.com/office/drawing/2014/main" id="{FC02CE9A-2D11-584F-B2B5-264187994BBB}"/>
              </a:ext>
            </a:extLst>
          </p:cNvPr>
          <p:cNvCxnSpPr>
            <a:cxnSpLocks/>
            <a:stCxn id="7" idx="0"/>
            <a:endCxn id="73" idx="0"/>
          </p:cNvCxnSpPr>
          <p:nvPr/>
        </p:nvCxnSpPr>
        <p:spPr>
          <a:xfrm rot="16200000" flipH="1">
            <a:off x="3094835" y="-714920"/>
            <a:ext cx="504000" cy="5505193"/>
          </a:xfrm>
          <a:prstGeom prst="bentConnector3">
            <a:avLst>
              <a:gd name="adj1" fmla="val -4535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或 72">
            <a:extLst>
              <a:ext uri="{FF2B5EF4-FFF2-40B4-BE49-F238E27FC236}">
                <a16:creationId xmlns:a16="http://schemas.microsoft.com/office/drawing/2014/main" id="{F8102E67-8F68-1D42-914A-2BD363FF8E69}"/>
              </a:ext>
            </a:extLst>
          </p:cNvPr>
          <p:cNvSpPr/>
          <p:nvPr/>
        </p:nvSpPr>
        <p:spPr>
          <a:xfrm>
            <a:off x="5919432" y="2289676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92D7B95B-52BA-A74A-8C98-338AFB1581E7}"/>
              </a:ext>
            </a:extLst>
          </p:cNvPr>
          <p:cNvCxnSpPr>
            <a:cxnSpLocks/>
            <a:stCxn id="9" idx="3"/>
            <a:endCxn id="73" idx="2"/>
          </p:cNvCxnSpPr>
          <p:nvPr/>
        </p:nvCxnSpPr>
        <p:spPr>
          <a:xfrm>
            <a:off x="5776495" y="2469676"/>
            <a:ext cx="1429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DC5D9E08-5353-C047-B656-4169174E615A}"/>
              </a:ext>
            </a:extLst>
          </p:cNvPr>
          <p:cNvCxnSpPr>
            <a:cxnSpLocks/>
            <a:stCxn id="73" idx="6"/>
            <a:endCxn id="67" idx="1"/>
          </p:cNvCxnSpPr>
          <p:nvPr/>
        </p:nvCxnSpPr>
        <p:spPr>
          <a:xfrm>
            <a:off x="6279432" y="2469676"/>
            <a:ext cx="1429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: 圓角 11">
            <a:extLst>
              <a:ext uri="{FF2B5EF4-FFF2-40B4-BE49-F238E27FC236}">
                <a16:creationId xmlns:a16="http://schemas.microsoft.com/office/drawing/2014/main" id="{D65C4839-CE13-1F40-B286-FBC29B2DFD97}"/>
              </a:ext>
            </a:extLst>
          </p:cNvPr>
          <p:cNvSpPr/>
          <p:nvPr/>
        </p:nvSpPr>
        <p:spPr>
          <a:xfrm>
            <a:off x="8424568" y="3175376"/>
            <a:ext cx="1260000" cy="612000"/>
          </a:xfrm>
          <a:prstGeom prst="roundRect">
            <a:avLst/>
          </a:prstGeom>
          <a:solidFill>
            <a:srgbClr val="BED8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Output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79" name="直線箭頭接點 178">
            <a:extLst>
              <a:ext uri="{FF2B5EF4-FFF2-40B4-BE49-F238E27FC236}">
                <a16:creationId xmlns:a16="http://schemas.microsoft.com/office/drawing/2014/main" id="{1BCEDC35-AD71-BA43-9745-F60EEAA04DFF}"/>
              </a:ext>
            </a:extLst>
          </p:cNvPr>
          <p:cNvCxnSpPr>
            <a:cxnSpLocks/>
            <a:stCxn id="245" idx="3"/>
            <a:endCxn id="254" idx="4"/>
          </p:cNvCxnSpPr>
          <p:nvPr/>
        </p:nvCxnSpPr>
        <p:spPr>
          <a:xfrm flipV="1">
            <a:off x="7682369" y="3661376"/>
            <a:ext cx="382039" cy="8316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箭頭接點 179">
            <a:extLst>
              <a:ext uri="{FF2B5EF4-FFF2-40B4-BE49-F238E27FC236}">
                <a16:creationId xmlns:a16="http://schemas.microsoft.com/office/drawing/2014/main" id="{5FBE3F8A-5A6D-2E4E-ACA1-E0A633539250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950152" y="2141589"/>
            <a:ext cx="768781" cy="2351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箭頭接點 182">
            <a:extLst>
              <a:ext uri="{FF2B5EF4-FFF2-40B4-BE49-F238E27FC236}">
                <a16:creationId xmlns:a16="http://schemas.microsoft.com/office/drawing/2014/main" id="{1A9B302F-6BF0-1C47-BBB5-10595C096FD5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950152" y="4164988"/>
            <a:ext cx="768781" cy="3280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肘形接點 185">
            <a:extLst>
              <a:ext uri="{FF2B5EF4-FFF2-40B4-BE49-F238E27FC236}">
                <a16:creationId xmlns:a16="http://schemas.microsoft.com/office/drawing/2014/main" id="{8F3DEA39-C0E4-674D-9005-BCE7F3394372}"/>
              </a:ext>
            </a:extLst>
          </p:cNvPr>
          <p:cNvCxnSpPr>
            <a:cxnSpLocks/>
            <a:stCxn id="261" idx="2"/>
            <a:endCxn id="246" idx="4"/>
          </p:cNvCxnSpPr>
          <p:nvPr/>
        </p:nvCxnSpPr>
        <p:spPr>
          <a:xfrm rot="16200000" flipH="1">
            <a:off x="3254260" y="1827903"/>
            <a:ext cx="180000" cy="5510343"/>
          </a:xfrm>
          <a:prstGeom prst="bentConnector3">
            <a:avLst>
              <a:gd name="adj1" fmla="val 35894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箭頭接點 193">
            <a:extLst>
              <a:ext uri="{FF2B5EF4-FFF2-40B4-BE49-F238E27FC236}">
                <a16:creationId xmlns:a16="http://schemas.microsoft.com/office/drawing/2014/main" id="{B618B5D0-79E5-2E4D-B181-45CD2629694C}"/>
              </a:ext>
            </a:extLst>
          </p:cNvPr>
          <p:cNvCxnSpPr>
            <a:cxnSpLocks/>
            <a:stCxn id="67" idx="3"/>
            <a:endCxn id="254" idx="0"/>
          </p:cNvCxnSpPr>
          <p:nvPr/>
        </p:nvCxnSpPr>
        <p:spPr>
          <a:xfrm>
            <a:off x="7682369" y="2469676"/>
            <a:ext cx="382039" cy="831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矩形: 圓角 11">
            <a:extLst>
              <a:ext uri="{FF2B5EF4-FFF2-40B4-BE49-F238E27FC236}">
                <a16:creationId xmlns:a16="http://schemas.microsoft.com/office/drawing/2014/main" id="{DC75B5C5-1BF2-FF4B-ABC0-83966ADC06A9}"/>
              </a:ext>
            </a:extLst>
          </p:cNvPr>
          <p:cNvSpPr/>
          <p:nvPr/>
        </p:nvSpPr>
        <p:spPr>
          <a:xfrm>
            <a:off x="3117714" y="4187075"/>
            <a:ext cx="1260000" cy="612000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Sampling Scheme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41" name="矩形: 圓角 11">
            <a:extLst>
              <a:ext uri="{FF2B5EF4-FFF2-40B4-BE49-F238E27FC236}">
                <a16:creationId xmlns:a16="http://schemas.microsoft.com/office/drawing/2014/main" id="{16F65FF6-9F51-1543-874A-C091789A64DB}"/>
              </a:ext>
            </a:extLst>
          </p:cNvPr>
          <p:cNvSpPr/>
          <p:nvPr/>
        </p:nvSpPr>
        <p:spPr>
          <a:xfrm>
            <a:off x="4516495" y="4187075"/>
            <a:ext cx="1260000" cy="612000"/>
          </a:xfrm>
          <a:prstGeom prst="roundRect">
            <a:avLst/>
          </a:prstGeom>
          <a:solidFill>
            <a:srgbClr val="FBE5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GCN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Embedding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42" name="直線箭頭接點 241">
            <a:extLst>
              <a:ext uri="{FF2B5EF4-FFF2-40B4-BE49-F238E27FC236}">
                <a16:creationId xmlns:a16="http://schemas.microsoft.com/office/drawing/2014/main" id="{EAD76F35-6667-EB4A-9370-BD361FC208FE}"/>
              </a:ext>
            </a:extLst>
          </p:cNvPr>
          <p:cNvCxnSpPr>
            <a:cxnSpLocks/>
          </p:cNvCxnSpPr>
          <p:nvPr/>
        </p:nvCxnSpPr>
        <p:spPr>
          <a:xfrm>
            <a:off x="4377714" y="4493075"/>
            <a:ext cx="1387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矩形: 圓角 11">
            <a:extLst>
              <a:ext uri="{FF2B5EF4-FFF2-40B4-BE49-F238E27FC236}">
                <a16:creationId xmlns:a16="http://schemas.microsoft.com/office/drawing/2014/main" id="{B9A81771-10D1-CB4A-A12B-994F8AADC608}"/>
              </a:ext>
            </a:extLst>
          </p:cNvPr>
          <p:cNvSpPr/>
          <p:nvPr/>
        </p:nvSpPr>
        <p:spPr>
          <a:xfrm>
            <a:off x="1718933" y="4187075"/>
            <a:ext cx="1260000" cy="612000"/>
          </a:xfrm>
          <a:prstGeom prst="roundRect">
            <a:avLst/>
          </a:prstGeom>
          <a:solidFill>
            <a:srgbClr val="F5B4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Cross-modality Affinity Graph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44" name="直線箭頭接點 243">
            <a:extLst>
              <a:ext uri="{FF2B5EF4-FFF2-40B4-BE49-F238E27FC236}">
                <a16:creationId xmlns:a16="http://schemas.microsoft.com/office/drawing/2014/main" id="{C7D991BD-37F2-B846-9A80-623F59B3CD2B}"/>
              </a:ext>
            </a:extLst>
          </p:cNvPr>
          <p:cNvCxnSpPr>
            <a:cxnSpLocks/>
          </p:cNvCxnSpPr>
          <p:nvPr/>
        </p:nvCxnSpPr>
        <p:spPr>
          <a:xfrm>
            <a:off x="2978933" y="4493075"/>
            <a:ext cx="1387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矩形: 圓角 11">
            <a:extLst>
              <a:ext uri="{FF2B5EF4-FFF2-40B4-BE49-F238E27FC236}">
                <a16:creationId xmlns:a16="http://schemas.microsoft.com/office/drawing/2014/main" id="{FEDADE10-A5FC-0B49-AE32-721987B8549F}"/>
              </a:ext>
            </a:extLst>
          </p:cNvPr>
          <p:cNvSpPr/>
          <p:nvPr/>
        </p:nvSpPr>
        <p:spPr>
          <a:xfrm>
            <a:off x="6422369" y="4187075"/>
            <a:ext cx="1260000" cy="612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GAP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46" name="或 245">
            <a:extLst>
              <a:ext uri="{FF2B5EF4-FFF2-40B4-BE49-F238E27FC236}">
                <a16:creationId xmlns:a16="http://schemas.microsoft.com/office/drawing/2014/main" id="{9C606884-90A0-7847-BF27-776FEFD31D41}"/>
              </a:ext>
            </a:extLst>
          </p:cNvPr>
          <p:cNvSpPr/>
          <p:nvPr/>
        </p:nvSpPr>
        <p:spPr>
          <a:xfrm>
            <a:off x="5919432" y="4313075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247" name="直線箭頭接點 246">
            <a:extLst>
              <a:ext uri="{FF2B5EF4-FFF2-40B4-BE49-F238E27FC236}">
                <a16:creationId xmlns:a16="http://schemas.microsoft.com/office/drawing/2014/main" id="{F0645570-857A-3E42-8408-28B9492A661A}"/>
              </a:ext>
            </a:extLst>
          </p:cNvPr>
          <p:cNvCxnSpPr>
            <a:cxnSpLocks/>
          </p:cNvCxnSpPr>
          <p:nvPr/>
        </p:nvCxnSpPr>
        <p:spPr>
          <a:xfrm>
            <a:off x="5776495" y="4493075"/>
            <a:ext cx="1429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箭頭接點 247">
            <a:extLst>
              <a:ext uri="{FF2B5EF4-FFF2-40B4-BE49-F238E27FC236}">
                <a16:creationId xmlns:a16="http://schemas.microsoft.com/office/drawing/2014/main" id="{AFFE6918-DC14-D341-9927-DD26F9AB2483}"/>
              </a:ext>
            </a:extLst>
          </p:cNvPr>
          <p:cNvCxnSpPr>
            <a:cxnSpLocks/>
          </p:cNvCxnSpPr>
          <p:nvPr/>
        </p:nvCxnSpPr>
        <p:spPr>
          <a:xfrm>
            <a:off x="6279432" y="4493075"/>
            <a:ext cx="1429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橢圓 253">
            <a:extLst>
              <a:ext uri="{FF2B5EF4-FFF2-40B4-BE49-F238E27FC236}">
                <a16:creationId xmlns:a16="http://schemas.microsoft.com/office/drawing/2014/main" id="{9ECA41B5-1B53-5D4A-906C-B00F66B98B7B}"/>
              </a:ext>
            </a:extLst>
          </p:cNvPr>
          <p:cNvSpPr/>
          <p:nvPr/>
        </p:nvSpPr>
        <p:spPr>
          <a:xfrm>
            <a:off x="7884388" y="3301376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C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57" name="直線箭頭接點 256">
            <a:extLst>
              <a:ext uri="{FF2B5EF4-FFF2-40B4-BE49-F238E27FC236}">
                <a16:creationId xmlns:a16="http://schemas.microsoft.com/office/drawing/2014/main" id="{B740EF64-8D1F-C941-8F31-B44908DF889D}"/>
              </a:ext>
            </a:extLst>
          </p:cNvPr>
          <p:cNvCxnSpPr>
            <a:cxnSpLocks/>
            <a:stCxn id="254" idx="6"/>
            <a:endCxn id="165" idx="1"/>
          </p:cNvCxnSpPr>
          <p:nvPr/>
        </p:nvCxnSpPr>
        <p:spPr>
          <a:xfrm>
            <a:off x="8244428" y="3481376"/>
            <a:ext cx="1801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立方體 33">
            <a:extLst>
              <a:ext uri="{FF2B5EF4-FFF2-40B4-BE49-F238E27FC236}">
                <a16:creationId xmlns:a16="http://schemas.microsoft.com/office/drawing/2014/main" id="{43F91356-AECE-0D41-8A77-7EFE8FA8D205}"/>
              </a:ext>
            </a:extLst>
          </p:cNvPr>
          <p:cNvSpPr/>
          <p:nvPr/>
        </p:nvSpPr>
        <p:spPr>
          <a:xfrm>
            <a:off x="-417848" y="380907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268" name="或 267">
            <a:extLst>
              <a:ext uri="{FF2B5EF4-FFF2-40B4-BE49-F238E27FC236}">
                <a16:creationId xmlns:a16="http://schemas.microsoft.com/office/drawing/2014/main" id="{92022A34-EB91-DC4B-B02B-22915B7403FE}"/>
              </a:ext>
            </a:extLst>
          </p:cNvPr>
          <p:cNvSpPr/>
          <p:nvPr/>
        </p:nvSpPr>
        <p:spPr>
          <a:xfrm>
            <a:off x="6837594" y="5561962"/>
            <a:ext cx="360000" cy="360000"/>
          </a:xfrm>
          <a:prstGeom prst="flowChar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269" name="文字方塊 268">
            <a:extLst>
              <a:ext uri="{FF2B5EF4-FFF2-40B4-BE49-F238E27FC236}">
                <a16:creationId xmlns:a16="http://schemas.microsoft.com/office/drawing/2014/main" id="{AC31AB0E-F370-3B43-8BC7-958EB0E96720}"/>
              </a:ext>
            </a:extLst>
          </p:cNvPr>
          <p:cNvSpPr txBox="1"/>
          <p:nvPr/>
        </p:nvSpPr>
        <p:spPr>
          <a:xfrm>
            <a:off x="7197594" y="5622549"/>
            <a:ext cx="1694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Element-wise Addition</a:t>
            </a:r>
            <a:endParaRPr kumimoji="1" lang="zh-TW" altLang="en-US" sz="1200" dirty="0"/>
          </a:p>
        </p:txBody>
      </p:sp>
      <p:sp>
        <p:nvSpPr>
          <p:cNvPr id="271" name="文字方塊 270">
            <a:extLst>
              <a:ext uri="{FF2B5EF4-FFF2-40B4-BE49-F238E27FC236}">
                <a16:creationId xmlns:a16="http://schemas.microsoft.com/office/drawing/2014/main" id="{05FCCA8D-152A-BA4D-A8F7-9D98D8C599BC}"/>
              </a:ext>
            </a:extLst>
          </p:cNvPr>
          <p:cNvSpPr txBox="1"/>
          <p:nvPr/>
        </p:nvSpPr>
        <p:spPr>
          <a:xfrm>
            <a:off x="7197594" y="6163204"/>
            <a:ext cx="1694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Concatenate</a:t>
            </a:r>
            <a:endParaRPr kumimoji="1" lang="zh-TW" altLang="en-US" sz="1200" dirty="0"/>
          </a:p>
        </p:txBody>
      </p:sp>
      <p:sp>
        <p:nvSpPr>
          <p:cNvPr id="272" name="橢圓 271">
            <a:extLst>
              <a:ext uri="{FF2B5EF4-FFF2-40B4-BE49-F238E27FC236}">
                <a16:creationId xmlns:a16="http://schemas.microsoft.com/office/drawing/2014/main" id="{4A46DAF8-6E1E-8B42-9691-92C6E297DDF9}"/>
              </a:ext>
            </a:extLst>
          </p:cNvPr>
          <p:cNvSpPr/>
          <p:nvPr/>
        </p:nvSpPr>
        <p:spPr>
          <a:xfrm>
            <a:off x="6837594" y="6099217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C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782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流程圖: 人工作業 2">
            <a:extLst>
              <a:ext uri="{FF2B5EF4-FFF2-40B4-BE49-F238E27FC236}">
                <a16:creationId xmlns:a16="http://schemas.microsoft.com/office/drawing/2014/main" id="{5A445270-F7C3-2F4C-B784-D33DA959A2E7}"/>
              </a:ext>
            </a:extLst>
          </p:cNvPr>
          <p:cNvSpPr/>
          <p:nvPr/>
        </p:nvSpPr>
        <p:spPr>
          <a:xfrm rot="16200000">
            <a:off x="2465815" y="1610849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MLP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流程圖: 人工作業 2">
            <a:extLst>
              <a:ext uri="{FF2B5EF4-FFF2-40B4-BE49-F238E27FC236}">
                <a16:creationId xmlns:a16="http://schemas.microsoft.com/office/drawing/2014/main" id="{83EDD27B-8DC9-9F48-9547-1483262B3234}"/>
              </a:ext>
            </a:extLst>
          </p:cNvPr>
          <p:cNvSpPr/>
          <p:nvPr/>
        </p:nvSpPr>
        <p:spPr>
          <a:xfrm rot="16200000">
            <a:off x="2465815" y="3267032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MLP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流程圖: 人工作業 2">
            <a:extLst>
              <a:ext uri="{FF2B5EF4-FFF2-40B4-BE49-F238E27FC236}">
                <a16:creationId xmlns:a16="http://schemas.microsoft.com/office/drawing/2014/main" id="{16D241B8-9A57-2544-B489-406AD80E3664}"/>
              </a:ext>
            </a:extLst>
          </p:cNvPr>
          <p:cNvSpPr/>
          <p:nvPr/>
        </p:nvSpPr>
        <p:spPr>
          <a:xfrm rot="16200000">
            <a:off x="1097663" y="2438940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流程圖: 人工作業 2">
            <a:extLst>
              <a:ext uri="{FF2B5EF4-FFF2-40B4-BE49-F238E27FC236}">
                <a16:creationId xmlns:a16="http://schemas.microsoft.com/office/drawing/2014/main" id="{7A0FB882-B656-654A-BEED-ECBAE859EC71}"/>
              </a:ext>
            </a:extLst>
          </p:cNvPr>
          <p:cNvSpPr/>
          <p:nvPr/>
        </p:nvSpPr>
        <p:spPr>
          <a:xfrm rot="16200000">
            <a:off x="5322272" y="2438940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BBD1B7CF-914A-3D4D-80C7-B90677267FCD}"/>
              </a:ext>
            </a:extLst>
          </p:cNvPr>
          <p:cNvCxnSpPr>
            <a:stCxn id="52" idx="2"/>
            <a:endCxn id="49" idx="0"/>
          </p:cNvCxnSpPr>
          <p:nvPr/>
        </p:nvCxnSpPr>
        <p:spPr>
          <a:xfrm flipV="1">
            <a:off x="1907703" y="2060849"/>
            <a:ext cx="468152" cy="82809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肘形接點 56">
            <a:extLst>
              <a:ext uri="{FF2B5EF4-FFF2-40B4-BE49-F238E27FC236}">
                <a16:creationId xmlns:a16="http://schemas.microsoft.com/office/drawing/2014/main" id="{3AE7A0AE-A030-1C4A-8556-47EC89F02507}"/>
              </a:ext>
            </a:extLst>
          </p:cNvPr>
          <p:cNvCxnSpPr>
            <a:cxnSpLocks/>
            <a:stCxn id="52" idx="2"/>
            <a:endCxn id="51" idx="0"/>
          </p:cNvCxnSpPr>
          <p:nvPr/>
        </p:nvCxnSpPr>
        <p:spPr>
          <a:xfrm>
            <a:off x="1907703" y="2888940"/>
            <a:ext cx="468152" cy="82809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3994325A-DA3C-8E4F-A6BE-754B8DE07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76997"/>
              </p:ext>
            </p:extLst>
          </p:nvPr>
        </p:nvGraphicFramePr>
        <p:xfrm>
          <a:off x="6487220" y="1807979"/>
          <a:ext cx="244118" cy="21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118">
                  <a:extLst>
                    <a:ext uri="{9D8B030D-6E8A-4147-A177-3AD203B41FA5}">
                      <a16:colId xmlns:a16="http://schemas.microsoft.com/office/drawing/2014/main" val="2680009999"/>
                    </a:ext>
                  </a:extLst>
                </a:gridCol>
              </a:tblGrid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195683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0793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936299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03617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5828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7354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150156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45652"/>
                  </a:ext>
                </a:extLst>
              </a:tr>
            </a:tbl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C6B0A7-E760-E544-BA2E-8CB1F25721D7}"/>
              </a:ext>
            </a:extLst>
          </p:cNvPr>
          <p:cNvSpPr txBox="1"/>
          <p:nvPr/>
        </p:nvSpPr>
        <p:spPr>
          <a:xfrm>
            <a:off x="3471321" y="1922348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MSE Loss</a:t>
            </a:r>
            <a:endParaRPr lang="zh-TW" altLang="en-US" sz="12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1FC3E8E-7388-9341-8BB4-9D9DCD8820F3}"/>
              </a:ext>
            </a:extLst>
          </p:cNvPr>
          <p:cNvSpPr txBox="1"/>
          <p:nvPr/>
        </p:nvSpPr>
        <p:spPr>
          <a:xfrm>
            <a:off x="3471322" y="3578531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Distributed Loss</a:t>
            </a:r>
            <a:endParaRPr kumimoji="1" lang="zh-TW" altLang="en-US" sz="1200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B2BAA14-95B7-9F42-9E2D-96662A02DE83}"/>
              </a:ext>
            </a:extLst>
          </p:cNvPr>
          <p:cNvCxnSpPr>
            <a:stCxn id="49" idx="2"/>
            <a:endCxn id="15" idx="1"/>
          </p:cNvCxnSpPr>
          <p:nvPr/>
        </p:nvCxnSpPr>
        <p:spPr>
          <a:xfrm flipV="1">
            <a:off x="3275855" y="2060848"/>
            <a:ext cx="1954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509E51F2-373D-CC4C-BA3E-4F9B6A43D15F}"/>
              </a:ext>
            </a:extLst>
          </p:cNvPr>
          <p:cNvCxnSpPr>
            <a:cxnSpLocks/>
            <a:stCxn id="51" idx="2"/>
            <a:endCxn id="62" idx="1"/>
          </p:cNvCxnSpPr>
          <p:nvPr/>
        </p:nvCxnSpPr>
        <p:spPr>
          <a:xfrm flipV="1">
            <a:off x="3275855" y="3717031"/>
            <a:ext cx="19546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3252E07-363A-B443-A3D2-66FDDEC778D9}"/>
              </a:ext>
            </a:extLst>
          </p:cNvPr>
          <p:cNvSpPr txBox="1"/>
          <p:nvPr/>
        </p:nvSpPr>
        <p:spPr>
          <a:xfrm>
            <a:off x="5914924" y="3965486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Last layer of MLP</a:t>
            </a:r>
            <a:endParaRPr kumimoji="1" lang="zh-TW" altLang="en-US" sz="12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F36CF2B-A399-7E49-9E3E-0E8BCDBF3903}"/>
              </a:ext>
            </a:extLst>
          </p:cNvPr>
          <p:cNvSpPr txBox="1"/>
          <p:nvPr/>
        </p:nvSpPr>
        <p:spPr>
          <a:xfrm>
            <a:off x="7075659" y="1807979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MSE Loss</a:t>
            </a:r>
            <a:endParaRPr lang="zh-TW" altLang="en-US" sz="1200" dirty="0"/>
          </a:p>
        </p:txBody>
      </p:sp>
      <p:sp>
        <p:nvSpPr>
          <p:cNvPr id="22" name="右大括弧 21">
            <a:extLst>
              <a:ext uri="{FF2B5EF4-FFF2-40B4-BE49-F238E27FC236}">
                <a16:creationId xmlns:a16="http://schemas.microsoft.com/office/drawing/2014/main" id="{1A098AEA-1FB7-BC46-A687-7AD43063E837}"/>
              </a:ext>
            </a:extLst>
          </p:cNvPr>
          <p:cNvSpPr/>
          <p:nvPr/>
        </p:nvSpPr>
        <p:spPr>
          <a:xfrm>
            <a:off x="6805289" y="2060848"/>
            <a:ext cx="196419" cy="190905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D8C6CCAA-FA6E-934E-A6A7-72324AD23EE3}"/>
              </a:ext>
            </a:extLst>
          </p:cNvPr>
          <p:cNvSpPr txBox="1"/>
          <p:nvPr/>
        </p:nvSpPr>
        <p:spPr>
          <a:xfrm>
            <a:off x="7001335" y="2690297"/>
            <a:ext cx="138871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/>
              <a:t>Distributed Loss</a:t>
            </a:r>
          </a:p>
          <a:p>
            <a:pPr algn="ctr">
              <a:lnSpc>
                <a:spcPct val="150000"/>
              </a:lnSpc>
            </a:pPr>
            <a:r>
              <a:rPr lang="en-US" altLang="zh-TW" sz="1200" dirty="0"/>
              <a:t>(N+1 bins)</a:t>
            </a:r>
            <a:endParaRPr lang="zh-TW" altLang="en-US" sz="1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88274EC-5BE3-F641-9EE1-8DF989C577DE}"/>
              </a:ext>
            </a:extLst>
          </p:cNvPr>
          <p:cNvSpPr txBox="1"/>
          <p:nvPr/>
        </p:nvSpPr>
        <p:spPr>
          <a:xfrm>
            <a:off x="1961758" y="4343931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Separate Scheme</a:t>
            </a:r>
            <a:endParaRPr kumimoji="1" lang="zh-TW" altLang="en-US" sz="12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C240931-AB40-404C-8F0B-037655BBEF58}"/>
              </a:ext>
            </a:extLst>
          </p:cNvPr>
          <p:cNvSpPr txBox="1"/>
          <p:nvPr/>
        </p:nvSpPr>
        <p:spPr>
          <a:xfrm>
            <a:off x="5445669" y="4343932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Joint Head</a:t>
            </a:r>
            <a:endParaRPr kumimoji="1" lang="zh-TW" altLang="en-US" sz="1200" dirty="0"/>
          </a:p>
        </p:txBody>
      </p: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E37BEB5B-A0AE-9D4A-8FC6-6AC469E6019E}"/>
              </a:ext>
            </a:extLst>
          </p:cNvPr>
          <p:cNvCxnSpPr>
            <a:cxnSpLocks/>
            <a:stCxn id="56" idx="2"/>
            <a:endCxn id="14" idx="1"/>
          </p:cNvCxnSpPr>
          <p:nvPr/>
        </p:nvCxnSpPr>
        <p:spPr>
          <a:xfrm flipV="1">
            <a:off x="6132312" y="2888939"/>
            <a:ext cx="35490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8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9F10161C-EFAD-CD4F-9593-D8AABD63C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08628"/>
              </p:ext>
            </p:extLst>
          </p:nvPr>
        </p:nvGraphicFramePr>
        <p:xfrm>
          <a:off x="6228000" y="1263237"/>
          <a:ext cx="243000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344477067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193430635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09666124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0928660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5882937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860824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19146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0887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728039"/>
                  </a:ext>
                </a:extLst>
              </a:tr>
            </a:tbl>
          </a:graphicData>
        </a:graphic>
      </p:graphicFrame>
      <p:pic>
        <p:nvPicPr>
          <p:cNvPr id="10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DE462883-F3D2-1F41-9C6C-CB95DF3F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5727143" y="759942"/>
            <a:ext cx="3413937" cy="24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15D0C25C-8ADC-6E4C-86F9-1745E750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069221"/>
              </p:ext>
            </p:extLst>
          </p:nvPr>
        </p:nvGraphicFramePr>
        <p:xfrm>
          <a:off x="5742000" y="764704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2" name="Google Shape;163;p25">
            <a:extLst>
              <a:ext uri="{FF2B5EF4-FFF2-40B4-BE49-F238E27FC236}">
                <a16:creationId xmlns:a16="http://schemas.microsoft.com/office/drawing/2014/main" id="{78786F5C-028A-EA4B-A326-890418AC14D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1113930" y="759891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BFB503AB-1ADD-ED4E-8CBD-BCAF146F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74512"/>
              </p:ext>
            </p:extLst>
          </p:nvPr>
        </p:nvGraphicFramePr>
        <p:xfrm>
          <a:off x="1082798" y="758581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4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4088CB0-9C43-7B40-88B7-A4ECA3A79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4690976" y="758582"/>
            <a:ext cx="782903" cy="10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50F47431-B29E-EB46-BCC4-7028AEDE096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30992" y="758581"/>
            <a:ext cx="798542" cy="839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接點: 弧形 1023">
            <a:extLst>
              <a:ext uri="{FF2B5EF4-FFF2-40B4-BE49-F238E27FC236}">
                <a16:creationId xmlns:a16="http://schemas.microsoft.com/office/drawing/2014/main" id="{A7FE4424-3688-CD4A-90F0-FFFCAE5DF7DD}"/>
              </a:ext>
            </a:extLst>
          </p:cNvPr>
          <p:cNvCxnSpPr>
            <a:cxnSpLocks/>
            <a:stCxn id="15" idx="0"/>
            <a:endCxn id="13" idx="0"/>
          </p:cNvCxnSpPr>
          <p:nvPr/>
        </p:nvCxnSpPr>
        <p:spPr>
          <a:xfrm rot="5400000" flipH="1" flipV="1">
            <a:off x="1607030" y="-418186"/>
            <a:ext cx="12700" cy="2353535"/>
          </a:xfrm>
          <a:prstGeom prst="curvedConnector3">
            <a:avLst>
              <a:gd name="adj1" fmla="val 1800000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弧形 1023">
            <a:extLst>
              <a:ext uri="{FF2B5EF4-FFF2-40B4-BE49-F238E27FC236}">
                <a16:creationId xmlns:a16="http://schemas.microsoft.com/office/drawing/2014/main" id="{21465264-BDCC-8C45-99F1-BB2B4B0B4E88}"/>
              </a:ext>
            </a:extLst>
          </p:cNvPr>
          <p:cNvCxnSpPr>
            <a:cxnSpLocks/>
            <a:stCxn id="14" idx="0"/>
            <a:endCxn id="38" idx="0"/>
          </p:cNvCxnSpPr>
          <p:nvPr/>
        </p:nvCxnSpPr>
        <p:spPr>
          <a:xfrm rot="16200000" flipH="1">
            <a:off x="6010386" y="-169377"/>
            <a:ext cx="504655" cy="2360572"/>
          </a:xfrm>
          <a:prstGeom prst="curvedConnector3">
            <a:avLst>
              <a:gd name="adj1" fmla="val -45298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CDF928-03DB-C746-AA71-BBED667F9B72}"/>
              </a:ext>
            </a:extLst>
          </p:cNvPr>
          <p:cNvSpPr txBox="1"/>
          <p:nvPr/>
        </p:nvSpPr>
        <p:spPr>
          <a:xfrm>
            <a:off x="6678027" y="322251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E56433-1155-9E45-A04A-F293993F8D77}"/>
              </a:ext>
            </a:extLst>
          </p:cNvPr>
          <p:cNvSpPr txBox="1"/>
          <p:nvPr/>
        </p:nvSpPr>
        <p:spPr>
          <a:xfrm>
            <a:off x="4326343" y="176517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53EC682-369F-8A4B-ACE9-E78F3C4EC692}"/>
              </a:ext>
            </a:extLst>
          </p:cNvPr>
          <p:cNvSpPr txBox="1"/>
          <p:nvPr/>
        </p:nvSpPr>
        <p:spPr>
          <a:xfrm>
            <a:off x="2027714" y="322440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A249672-8F98-2C4E-A10A-C2D6D6A33210}"/>
              </a:ext>
            </a:extLst>
          </p:cNvPr>
          <p:cNvSpPr txBox="1"/>
          <p:nvPr/>
        </p:nvSpPr>
        <p:spPr>
          <a:xfrm>
            <a:off x="-325821" y="159828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</a:t>
            </a:r>
            <a:endParaRPr kumimoji="1" lang="zh-TW" altLang="en-US" dirty="0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3342F136-53CA-E442-9895-4CE4248E1B5F}"/>
              </a:ext>
            </a:extLst>
          </p:cNvPr>
          <p:cNvSpPr/>
          <p:nvPr/>
        </p:nvSpPr>
        <p:spPr>
          <a:xfrm>
            <a:off x="2110808" y="4594446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47AB84D2-8727-6C4A-9C26-024064B53884}"/>
              </a:ext>
            </a:extLst>
          </p:cNvPr>
          <p:cNvSpPr/>
          <p:nvPr/>
        </p:nvSpPr>
        <p:spPr>
          <a:xfrm>
            <a:off x="2520887" y="4170628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EC537B1B-8106-6341-8225-084D44351944}"/>
              </a:ext>
            </a:extLst>
          </p:cNvPr>
          <p:cNvSpPr/>
          <p:nvPr/>
        </p:nvSpPr>
        <p:spPr>
          <a:xfrm>
            <a:off x="3280979" y="4409803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6448D803-039F-2543-ABAD-396474EBFAE7}"/>
              </a:ext>
            </a:extLst>
          </p:cNvPr>
          <p:cNvSpPr/>
          <p:nvPr/>
        </p:nvSpPr>
        <p:spPr>
          <a:xfrm>
            <a:off x="1576525" y="4407870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F8ABC13-5B87-904D-BEF5-15670D157484}"/>
              </a:ext>
            </a:extLst>
          </p:cNvPr>
          <p:cNvSpPr/>
          <p:nvPr/>
        </p:nvSpPr>
        <p:spPr>
          <a:xfrm>
            <a:off x="1486001" y="6148481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16837497-60D3-9C41-BA31-A85C9007E158}"/>
              </a:ext>
            </a:extLst>
          </p:cNvPr>
          <p:cNvSpPr/>
          <p:nvPr/>
        </p:nvSpPr>
        <p:spPr>
          <a:xfrm>
            <a:off x="2838105" y="5937187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CBE772E1-E56E-C94C-9DA2-DCEB6718033C}"/>
              </a:ext>
            </a:extLst>
          </p:cNvPr>
          <p:cNvSpPr/>
          <p:nvPr/>
        </p:nvSpPr>
        <p:spPr>
          <a:xfrm>
            <a:off x="3675079" y="6128406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AD2B00B-DCD4-6648-AD35-25BEDD994BE7}"/>
              </a:ext>
            </a:extLst>
          </p:cNvPr>
          <p:cNvSpPr/>
          <p:nvPr/>
        </p:nvSpPr>
        <p:spPr>
          <a:xfrm>
            <a:off x="2171711" y="6046615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9AA8892C-8C53-C74B-8F70-9721EAFC6FDA}"/>
              </a:ext>
            </a:extLst>
          </p:cNvPr>
          <p:cNvCxnSpPr>
            <a:cxnSpLocks/>
            <a:stCxn id="49" idx="4"/>
            <a:endCxn id="53" idx="0"/>
          </p:cNvCxnSpPr>
          <p:nvPr/>
        </p:nvCxnSpPr>
        <p:spPr>
          <a:xfrm>
            <a:off x="1774525" y="4659870"/>
            <a:ext cx="595186" cy="1386745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499D293C-4EE5-004A-8080-AEB4CB5ABE82}"/>
              </a:ext>
            </a:extLst>
          </p:cNvPr>
          <p:cNvCxnSpPr>
            <a:cxnSpLocks/>
            <a:stCxn id="46" idx="4"/>
            <a:endCxn id="50" idx="0"/>
          </p:cNvCxnSpPr>
          <p:nvPr/>
        </p:nvCxnSpPr>
        <p:spPr>
          <a:xfrm flipH="1">
            <a:off x="1684001" y="4846446"/>
            <a:ext cx="624807" cy="1302035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BB265178-2AB5-E345-9F50-67A4D8EB7738}"/>
              </a:ext>
            </a:extLst>
          </p:cNvPr>
          <p:cNvCxnSpPr>
            <a:cxnSpLocks/>
            <a:stCxn id="47" idx="4"/>
            <a:endCxn id="51" idx="0"/>
          </p:cNvCxnSpPr>
          <p:nvPr/>
        </p:nvCxnSpPr>
        <p:spPr>
          <a:xfrm>
            <a:off x="2718887" y="4422628"/>
            <a:ext cx="317218" cy="1514559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A034EBD7-2139-7647-9B8E-231F51290677}"/>
              </a:ext>
            </a:extLst>
          </p:cNvPr>
          <p:cNvCxnSpPr>
            <a:cxnSpLocks/>
            <a:stCxn id="48" idx="4"/>
            <a:endCxn id="51" idx="0"/>
          </p:cNvCxnSpPr>
          <p:nvPr/>
        </p:nvCxnSpPr>
        <p:spPr>
          <a:xfrm flipH="1">
            <a:off x="3036105" y="4661803"/>
            <a:ext cx="442874" cy="1275384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28FE937-0453-4940-9666-988B11D03139}"/>
              </a:ext>
            </a:extLst>
          </p:cNvPr>
          <p:cNvSpPr txBox="1"/>
          <p:nvPr/>
        </p:nvSpPr>
        <p:spPr>
          <a:xfrm>
            <a:off x="1970261" y="380388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</a:t>
            </a:r>
            <a:r>
              <a:rPr lang="en-US" altLang="zh-TW" sz="1200" dirty="0"/>
              <a:t>M</a:t>
            </a:r>
            <a:r>
              <a:rPr kumimoji="1" lang="en-US" altLang="zh-TW" sz="1200" dirty="0"/>
              <a:t>odality (Query)</a:t>
            </a: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39445177-E0FD-634B-89A3-CC3AEF70E56E}"/>
              </a:ext>
            </a:extLst>
          </p:cNvPr>
          <p:cNvCxnSpPr>
            <a:cxnSpLocks/>
            <a:stCxn id="48" idx="4"/>
            <a:endCxn id="52" idx="0"/>
          </p:cNvCxnSpPr>
          <p:nvPr/>
        </p:nvCxnSpPr>
        <p:spPr>
          <a:xfrm>
            <a:off x="3478979" y="4661803"/>
            <a:ext cx="394100" cy="1466603"/>
          </a:xfrm>
          <a:prstGeom prst="straightConnector1">
            <a:avLst/>
          </a:prstGeom>
          <a:ln w="28575">
            <a:solidFill>
              <a:srgbClr val="3B668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18741BE3-4122-6D44-A7F2-01B93F08AC2C}"/>
              </a:ext>
            </a:extLst>
          </p:cNvPr>
          <p:cNvSpPr txBox="1"/>
          <p:nvPr/>
        </p:nvSpPr>
        <p:spPr>
          <a:xfrm>
            <a:off x="1970261" y="651520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Context </a:t>
            </a:r>
            <a:r>
              <a:rPr lang="en-US" altLang="zh-TW" sz="1200" dirty="0"/>
              <a:t>Modality (Gallery)</a:t>
            </a:r>
            <a:endParaRPr kumimoji="1" lang="en-US" altLang="zh-TW" sz="1200" dirty="0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EB5F9C70-2C66-D14B-A1E1-1E5DA05D1C22}"/>
              </a:ext>
            </a:extLst>
          </p:cNvPr>
          <p:cNvSpPr/>
          <p:nvPr/>
        </p:nvSpPr>
        <p:spPr>
          <a:xfrm>
            <a:off x="5614426" y="4594446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657CFB27-B7A4-1C4E-9043-3D13B42DE21F}"/>
              </a:ext>
            </a:extLst>
          </p:cNvPr>
          <p:cNvSpPr/>
          <p:nvPr/>
        </p:nvSpPr>
        <p:spPr>
          <a:xfrm>
            <a:off x="6024505" y="4170628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1AA656C0-7F75-044E-AD7D-961C0953A1AB}"/>
              </a:ext>
            </a:extLst>
          </p:cNvPr>
          <p:cNvSpPr/>
          <p:nvPr/>
        </p:nvSpPr>
        <p:spPr>
          <a:xfrm>
            <a:off x="6784597" y="4409803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1424630A-13CD-DD4D-B1BF-6A2509FB56FF}"/>
              </a:ext>
            </a:extLst>
          </p:cNvPr>
          <p:cNvSpPr/>
          <p:nvPr/>
        </p:nvSpPr>
        <p:spPr>
          <a:xfrm>
            <a:off x="5080143" y="4407870"/>
            <a:ext cx="396000" cy="252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DC549842-D707-F545-A8DD-F63177714396}"/>
              </a:ext>
            </a:extLst>
          </p:cNvPr>
          <p:cNvSpPr/>
          <p:nvPr/>
        </p:nvSpPr>
        <p:spPr>
          <a:xfrm>
            <a:off x="4989619" y="6148481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BFAC2E00-2046-4E49-AFAF-965BBB6057A7}"/>
              </a:ext>
            </a:extLst>
          </p:cNvPr>
          <p:cNvSpPr/>
          <p:nvPr/>
        </p:nvSpPr>
        <p:spPr>
          <a:xfrm>
            <a:off x="6341723" y="5937187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57820274-15AE-4349-A422-915FE4B026BC}"/>
              </a:ext>
            </a:extLst>
          </p:cNvPr>
          <p:cNvSpPr/>
          <p:nvPr/>
        </p:nvSpPr>
        <p:spPr>
          <a:xfrm>
            <a:off x="7178697" y="6128406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B4FEEBED-C8A5-894E-BA96-F71535676DB2}"/>
              </a:ext>
            </a:extLst>
          </p:cNvPr>
          <p:cNvSpPr/>
          <p:nvPr/>
        </p:nvSpPr>
        <p:spPr>
          <a:xfrm>
            <a:off x="5675329" y="6046615"/>
            <a:ext cx="396000" cy="252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8D29986C-3CAE-0F47-861F-4BC36D5E4ADC}"/>
              </a:ext>
            </a:extLst>
          </p:cNvPr>
          <p:cNvCxnSpPr>
            <a:cxnSpLocks/>
            <a:stCxn id="72" idx="0"/>
            <a:endCxn id="71" idx="4"/>
          </p:cNvCxnSpPr>
          <p:nvPr/>
        </p:nvCxnSpPr>
        <p:spPr>
          <a:xfrm flipV="1">
            <a:off x="5187619" y="4659870"/>
            <a:ext cx="90524" cy="1488611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AD5A0BC4-DB53-E447-B6C5-C4BA61DB5891}"/>
              </a:ext>
            </a:extLst>
          </p:cNvPr>
          <p:cNvCxnSpPr>
            <a:cxnSpLocks/>
            <a:stCxn id="74" idx="0"/>
            <a:endCxn id="68" idx="4"/>
          </p:cNvCxnSpPr>
          <p:nvPr/>
        </p:nvCxnSpPr>
        <p:spPr>
          <a:xfrm flipH="1" flipV="1">
            <a:off x="5812426" y="4846446"/>
            <a:ext cx="1564271" cy="1281960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25331875-AF14-0040-9793-4FA9B5BB92C2}"/>
              </a:ext>
            </a:extLst>
          </p:cNvPr>
          <p:cNvSpPr txBox="1"/>
          <p:nvPr/>
        </p:nvSpPr>
        <p:spPr>
          <a:xfrm>
            <a:off x="5473879" y="380388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Face </a:t>
            </a:r>
            <a:r>
              <a:rPr lang="en-US" altLang="zh-TW" sz="1200" dirty="0"/>
              <a:t>M</a:t>
            </a:r>
            <a:r>
              <a:rPr kumimoji="1" lang="en-US" altLang="zh-TW" sz="1200" dirty="0"/>
              <a:t>odality (</a:t>
            </a:r>
            <a:r>
              <a:rPr lang="en-US" altLang="zh-TW" sz="1200" dirty="0"/>
              <a:t>Gallery</a:t>
            </a:r>
            <a:r>
              <a:rPr kumimoji="1" lang="en-US" altLang="zh-TW" sz="1200" dirty="0"/>
              <a:t>)</a:t>
            </a: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3671BBAB-0902-854E-8E78-8B687B4DA821}"/>
              </a:ext>
            </a:extLst>
          </p:cNvPr>
          <p:cNvCxnSpPr>
            <a:cxnSpLocks/>
            <a:stCxn id="75" idx="0"/>
            <a:endCxn id="68" idx="4"/>
          </p:cNvCxnSpPr>
          <p:nvPr/>
        </p:nvCxnSpPr>
        <p:spPr>
          <a:xfrm flipH="1" flipV="1">
            <a:off x="5812426" y="4846446"/>
            <a:ext cx="60903" cy="1200169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C0F8ABA-2919-8848-AA0A-E3B90F579034}"/>
              </a:ext>
            </a:extLst>
          </p:cNvPr>
          <p:cNvSpPr txBox="1"/>
          <p:nvPr/>
        </p:nvSpPr>
        <p:spPr>
          <a:xfrm>
            <a:off x="5473879" y="6515203"/>
            <a:ext cx="1902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Context </a:t>
            </a:r>
            <a:r>
              <a:rPr lang="en-US" altLang="zh-TW" sz="1200" dirty="0"/>
              <a:t>Modality (Query)</a:t>
            </a:r>
            <a:endParaRPr kumimoji="1" lang="en-US" altLang="zh-TW" sz="1200" dirty="0"/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971E1FDE-B23C-0142-AED0-BB44076ECA06}"/>
              </a:ext>
            </a:extLst>
          </p:cNvPr>
          <p:cNvCxnSpPr>
            <a:cxnSpLocks/>
            <a:stCxn id="73" idx="0"/>
            <a:endCxn id="69" idx="4"/>
          </p:cNvCxnSpPr>
          <p:nvPr/>
        </p:nvCxnSpPr>
        <p:spPr>
          <a:xfrm flipH="1" flipV="1">
            <a:off x="6222505" y="4422628"/>
            <a:ext cx="317218" cy="1514559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FAFDACC3-159B-3047-9810-1F8F9E164B8F}"/>
              </a:ext>
            </a:extLst>
          </p:cNvPr>
          <p:cNvCxnSpPr>
            <a:cxnSpLocks/>
            <a:stCxn id="74" idx="0"/>
            <a:endCxn id="70" idx="4"/>
          </p:cNvCxnSpPr>
          <p:nvPr/>
        </p:nvCxnSpPr>
        <p:spPr>
          <a:xfrm flipH="1" flipV="1">
            <a:off x="6982597" y="4661803"/>
            <a:ext cx="394100" cy="1466603"/>
          </a:xfrm>
          <a:prstGeom prst="straightConnector1">
            <a:avLst/>
          </a:prstGeom>
          <a:ln w="28575">
            <a:solidFill>
              <a:srgbClr val="4B753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69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54">
            <a:extLst>
              <a:ext uri="{FF2B5EF4-FFF2-40B4-BE49-F238E27FC236}">
                <a16:creationId xmlns:a16="http://schemas.microsoft.com/office/drawing/2014/main" id="{4C4147BA-38D4-B445-9E39-2F0FB9046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769650"/>
              </p:ext>
            </p:extLst>
          </p:nvPr>
        </p:nvGraphicFramePr>
        <p:xfrm>
          <a:off x="2369078" y="3817589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45875231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374391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8963937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24751868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19972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223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949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570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FF6EDED-2D1A-B145-960D-B0C83DD00073}"/>
                  </a:ext>
                </a:extLst>
              </p:cNvPr>
              <p:cNvSpPr/>
              <p:nvPr/>
            </p:nvSpPr>
            <p:spPr>
              <a:xfrm rot="16200000">
                <a:off x="1528842" y="4286423"/>
                <a:ext cx="9781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/>
                  <a:t>Face Pixels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FF6EDED-2D1A-B145-960D-B0C83DD00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28842" y="4286423"/>
                <a:ext cx="97815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27A7145-3910-E644-AFE9-B64BB75D760D}"/>
                  </a:ext>
                </a:extLst>
              </p:cNvPr>
              <p:cNvSpPr/>
              <p:nvPr/>
            </p:nvSpPr>
            <p:spPr>
              <a:xfrm>
                <a:off x="2606132" y="3171258"/>
                <a:ext cx="11062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>
                    <a:latin typeface="Cambria Math" panose="02040503050406030204" pitchFamily="18" charset="0"/>
                  </a:rPr>
                  <a:t>Context Pixels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D27A7145-3910-E644-AFE9-B64BB75D7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132" y="3171258"/>
                <a:ext cx="1106265" cy="646331"/>
              </a:xfrm>
              <a:prstGeom prst="rect">
                <a:avLst/>
              </a:prstGeom>
              <a:blipFill>
                <a:blip r:embed="rId3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0ED3AE4-2176-3442-BA12-4EF9FB040E44}"/>
                  </a:ext>
                </a:extLst>
              </p:cNvPr>
              <p:cNvSpPr txBox="1"/>
              <p:nvPr/>
            </p:nvSpPr>
            <p:spPr>
              <a:xfrm>
                <a:off x="2234221" y="5446881"/>
                <a:ext cx="1850089" cy="889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altLang="zh-TW" sz="12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Face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200" dirty="0"/>
                  <a:t> Context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(Fully Connected Graph)</a:t>
                </a:r>
                <a:endParaRPr kumimoji="1" lang="zh-TW" altLang="en-US" sz="1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0ED3AE4-2176-3442-BA12-4EF9FB04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221" y="5446881"/>
                <a:ext cx="1850089" cy="889154"/>
              </a:xfrm>
              <a:prstGeom prst="rect">
                <a:avLst/>
              </a:prstGeom>
              <a:blipFill>
                <a:blip r:embed="rId4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DE462883-F3D2-1F41-9C6C-CB95DF3F3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2058" r="66925" b="75990"/>
          <a:stretch/>
        </p:blipFill>
        <p:spPr bwMode="auto">
          <a:xfrm>
            <a:off x="345043" y="-459432"/>
            <a:ext cx="3413937" cy="24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15D0C25C-8ADC-6E4C-86F9-1745E750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19291"/>
              </p:ext>
            </p:extLst>
          </p:nvPr>
        </p:nvGraphicFramePr>
        <p:xfrm>
          <a:off x="359900" y="-454670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BBE0E3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2" name="Google Shape;163;p25">
            <a:extLst>
              <a:ext uri="{FF2B5EF4-FFF2-40B4-BE49-F238E27FC236}">
                <a16:creationId xmlns:a16="http://schemas.microsoft.com/office/drawing/2014/main" id="{78786F5C-028A-EA4B-A326-890418AC14D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911" t="1878" r="83020" b="75572"/>
          <a:stretch/>
        </p:blipFill>
        <p:spPr>
          <a:xfrm>
            <a:off x="5179196" y="-448598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BFB503AB-1ADD-ED4E-8CBD-BCAF146FE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10668"/>
              </p:ext>
            </p:extLst>
          </p:nvPr>
        </p:nvGraphicFramePr>
        <p:xfrm>
          <a:off x="5148064" y="-44990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404547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pic>
        <p:nvPicPr>
          <p:cNvPr id="14" name="Picture 2" descr="https://lh4.googleusercontent.com/TOQbWkCXauf3uS9sOWAw0y32V_2PyxESmpUThLLhlHVy2UzQDwJcLf77iDnahpjTVroDrlX6SK-B6OwzWWpqDhC-gvcbX3WPpUQ4D5k8kZ6ZJMm2q8v7IJ0M9HhTEmQ_EXg2S0voLSo">
            <a:extLst>
              <a:ext uri="{FF2B5EF4-FFF2-40B4-BE49-F238E27FC236}">
                <a16:creationId xmlns:a16="http://schemas.microsoft.com/office/drawing/2014/main" id="{74088CB0-9C43-7B40-88B7-A4ECA3A79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t="6085" r="74800" b="80220"/>
          <a:stretch/>
        </p:blipFill>
        <p:spPr bwMode="auto">
          <a:xfrm>
            <a:off x="4059678" y="996546"/>
            <a:ext cx="782903" cy="100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50F47431-B29E-EB46-BCC4-7028AEDE096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 l="8194" t="5985" r="88394" b="87081"/>
          <a:stretch/>
        </p:blipFill>
        <p:spPr>
          <a:xfrm>
            <a:off x="4051859" y="-459432"/>
            <a:ext cx="798542" cy="839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接點: 弧形 1023">
            <a:extLst>
              <a:ext uri="{FF2B5EF4-FFF2-40B4-BE49-F238E27FC236}">
                <a16:creationId xmlns:a16="http://schemas.microsoft.com/office/drawing/2014/main" id="{A7FE4424-3688-CD4A-90F0-FFFCAE5DF7DD}"/>
              </a:ext>
            </a:extLst>
          </p:cNvPr>
          <p:cNvCxnSpPr>
            <a:cxnSpLocks/>
            <a:stCxn id="15" idx="0"/>
            <a:endCxn id="13" idx="0"/>
          </p:cNvCxnSpPr>
          <p:nvPr/>
        </p:nvCxnSpPr>
        <p:spPr>
          <a:xfrm rot="16200000" flipH="1">
            <a:off x="5645335" y="-1653637"/>
            <a:ext cx="9524" cy="2397934"/>
          </a:xfrm>
          <a:prstGeom prst="curvedConnector3">
            <a:avLst>
              <a:gd name="adj1" fmla="val -2400252"/>
            </a:avLst>
          </a:prstGeom>
          <a:ln w="19050">
            <a:solidFill>
              <a:srgbClr val="0093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弧形 1023">
            <a:extLst>
              <a:ext uri="{FF2B5EF4-FFF2-40B4-BE49-F238E27FC236}">
                <a16:creationId xmlns:a16="http://schemas.microsoft.com/office/drawing/2014/main" id="{21465264-BDCC-8C45-99F1-BB2B4B0B4E88}"/>
              </a:ext>
            </a:extLst>
          </p:cNvPr>
          <p:cNvCxnSpPr>
            <a:cxnSpLocks/>
            <a:stCxn id="14" idx="2"/>
            <a:endCxn id="11" idx="2"/>
          </p:cNvCxnSpPr>
          <p:nvPr/>
        </p:nvCxnSpPr>
        <p:spPr>
          <a:xfrm rot="5400000" flipH="1">
            <a:off x="3242112" y="794118"/>
            <a:ext cx="27806" cy="2390230"/>
          </a:xfrm>
          <a:prstGeom prst="curvedConnector3">
            <a:avLst>
              <a:gd name="adj1" fmla="val -822125"/>
            </a:avLst>
          </a:prstGeom>
          <a:ln w="19050">
            <a:solidFill>
              <a:srgbClr val="0093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CDF928-03DB-C746-AA71-BBED667F9B72}"/>
              </a:ext>
            </a:extLst>
          </p:cNvPr>
          <p:cNvSpPr txBox="1"/>
          <p:nvPr/>
        </p:nvSpPr>
        <p:spPr>
          <a:xfrm>
            <a:off x="1304816" y="216168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28D4B63-2E82-8146-B7C2-4A742DE40D57}"/>
              </a:ext>
            </a:extLst>
          </p:cNvPr>
          <p:cNvSpPr txBox="1"/>
          <p:nvPr/>
        </p:nvSpPr>
        <p:spPr>
          <a:xfrm>
            <a:off x="6092980" y="216168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Context 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E56433-1155-9E45-A04A-F293993F8D77}"/>
              </a:ext>
            </a:extLst>
          </p:cNvPr>
          <p:cNvSpPr txBox="1"/>
          <p:nvPr/>
        </p:nvSpPr>
        <p:spPr>
          <a:xfrm>
            <a:off x="3695978" y="50374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Face</a:t>
            </a:r>
            <a:endParaRPr kumimoji="1" lang="zh-TW" altLang="en-US" dirty="0"/>
          </a:p>
        </p:txBody>
      </p:sp>
      <p:graphicFrame>
        <p:nvGraphicFramePr>
          <p:cNvPr id="22" name="表格 54">
            <a:extLst>
              <a:ext uri="{FF2B5EF4-FFF2-40B4-BE49-F238E27FC236}">
                <a16:creationId xmlns:a16="http://schemas.microsoft.com/office/drawing/2014/main" id="{8ED3D42F-FEC8-C94E-B5F7-0BFC4602F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237899"/>
              </p:ext>
            </p:extLst>
          </p:nvPr>
        </p:nvGraphicFramePr>
        <p:xfrm>
          <a:off x="6444208" y="3817589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245875231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8374391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896393700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24751868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19972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2230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949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rgbClr val="F5B5B8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5B5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570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93529C0-5953-F245-B9B9-13C37D2D422B}"/>
                  </a:ext>
                </a:extLst>
              </p:cNvPr>
              <p:cNvSpPr/>
              <p:nvPr/>
            </p:nvSpPr>
            <p:spPr>
              <a:xfrm rot="16200000">
                <a:off x="5603972" y="4286423"/>
                <a:ext cx="9781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/>
                  <a:t>Face Pixels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93529C0-5953-F245-B9B9-13C37D2D4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3972" y="4286423"/>
                <a:ext cx="97815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91ACC9C-136C-C544-91FB-B7528C8F8F9F}"/>
                  </a:ext>
                </a:extLst>
              </p:cNvPr>
              <p:cNvSpPr/>
              <p:nvPr/>
            </p:nvSpPr>
            <p:spPr>
              <a:xfrm>
                <a:off x="6681262" y="3171258"/>
                <a:ext cx="110626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200" dirty="0">
                    <a:latin typeface="Cambria Math" panose="02040503050406030204" pitchFamily="18" charset="0"/>
                  </a:rPr>
                  <a:t>Context Pixels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91ACC9C-136C-C544-91FB-B7528C8F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262" y="3171258"/>
                <a:ext cx="110626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5C7A056-8EDF-8A4F-8EA5-B1A512773F1E}"/>
                  </a:ext>
                </a:extLst>
              </p:cNvPr>
              <p:cNvSpPr txBox="1"/>
              <p:nvPr/>
            </p:nvSpPr>
            <p:spPr>
              <a:xfrm>
                <a:off x="6309351" y="5446881"/>
                <a:ext cx="1850089" cy="889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zh-TW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US" altLang="zh-TW" sz="12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Face </a:t>
                </a: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1" lang="en-US" altLang="zh-TW" sz="1200" dirty="0"/>
                  <a:t> Context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200" dirty="0"/>
                  <a:t>(Fully Connected Graph)</a:t>
                </a:r>
                <a:endParaRPr kumimoji="1" lang="zh-TW" altLang="en-US" sz="12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5C7A056-8EDF-8A4F-8EA5-B1A51277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51" y="5446881"/>
                <a:ext cx="1850089" cy="889154"/>
              </a:xfrm>
              <a:prstGeom prst="rect">
                <a:avLst/>
              </a:prstGeom>
              <a:blipFill>
                <a:blip r:embed="rId9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69FFFA9-A736-A348-A5CE-921A6C133B1C}"/>
              </a:ext>
            </a:extLst>
          </p:cNvPr>
          <p:cNvCxnSpPr>
            <a:cxnSpLocks/>
          </p:cNvCxnSpPr>
          <p:nvPr/>
        </p:nvCxnSpPr>
        <p:spPr>
          <a:xfrm>
            <a:off x="4422868" y="4653136"/>
            <a:ext cx="112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2031FB0-80D8-8F40-8B9C-1A84FA6AEB16}"/>
              </a:ext>
            </a:extLst>
          </p:cNvPr>
          <p:cNvSpPr txBox="1"/>
          <p:nvPr/>
        </p:nvSpPr>
        <p:spPr>
          <a:xfrm>
            <a:off x="4229721" y="3992374"/>
            <a:ext cx="1512168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200" dirty="0"/>
              <a:t>Bernoulli 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1200" dirty="0"/>
              <a:t>Sampling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1141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Distributed Loss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44</a:t>
            </a:fld>
            <a:endParaRPr lang="en-US" altLang="ja-JP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D3AAFC-2026-DE42-8FD3-F8BB74D88E8C}"/>
              </a:ext>
            </a:extLst>
          </p:cNvPr>
          <p:cNvCxnSpPr>
            <a:cxnSpLocks/>
          </p:cNvCxnSpPr>
          <p:nvPr/>
        </p:nvCxnSpPr>
        <p:spPr>
          <a:xfrm flipV="1">
            <a:off x="1475656" y="4293096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73054DE-C2EA-0545-BD50-9B30B6AC794E}"/>
              </a:ext>
            </a:extLst>
          </p:cNvPr>
          <p:cNvCxnSpPr>
            <a:cxnSpLocks/>
          </p:cNvCxnSpPr>
          <p:nvPr/>
        </p:nvCxnSpPr>
        <p:spPr>
          <a:xfrm>
            <a:off x="1475656" y="5589240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7D3864-B316-614B-81A2-78D5F1130605}"/>
              </a:ext>
            </a:extLst>
          </p:cNvPr>
          <p:cNvSpPr txBox="1"/>
          <p:nvPr/>
        </p:nvSpPr>
        <p:spPr>
          <a:xfrm>
            <a:off x="635433" y="3938533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L</a:t>
            </a:r>
            <a:r>
              <a:rPr kumimoji="1" lang="en-US" altLang="zh-TW" sz="1200" dirty="0"/>
              <a:t>ikelihood</a:t>
            </a:r>
            <a:endParaRPr kumimoji="1"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99C19B9-EE30-2F4C-A880-B3AC4817635C}"/>
              </a:ext>
            </a:extLst>
          </p:cNvPr>
          <p:cNvSpPr txBox="1"/>
          <p:nvPr/>
        </p:nvSpPr>
        <p:spPr>
          <a:xfrm>
            <a:off x="4427984" y="5450740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n</a:t>
            </a:r>
            <a:r>
              <a:rPr kumimoji="1" lang="en-US" altLang="zh-TW" sz="1200" dirty="0"/>
              <a:t>+1</a:t>
            </a:r>
            <a:r>
              <a:rPr lang="en-US" altLang="zh-TW" sz="1200" dirty="0"/>
              <a:t> bins</a:t>
            </a:r>
            <a:endParaRPr kumimoji="1" lang="en-US" altLang="zh-TW" sz="12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605FC00B-6503-2D4E-BF8E-326EC0B6A0FA}"/>
              </a:ext>
            </a:extLst>
          </p:cNvPr>
          <p:cNvCxnSpPr>
            <a:cxnSpLocks/>
          </p:cNvCxnSpPr>
          <p:nvPr/>
        </p:nvCxnSpPr>
        <p:spPr>
          <a:xfrm flipV="1">
            <a:off x="1835696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D1822EA-6A49-BF46-A30C-DF1490F0E265}"/>
              </a:ext>
            </a:extLst>
          </p:cNvPr>
          <p:cNvSpPr txBox="1"/>
          <p:nvPr/>
        </p:nvSpPr>
        <p:spPr>
          <a:xfrm>
            <a:off x="3009929" y="4077032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</a:rPr>
              <a:t>Target</a:t>
            </a:r>
            <a:endParaRPr kumimoji="1" lang="zh-TW" altLang="en-US" sz="1200" dirty="0">
              <a:solidFill>
                <a:srgbClr val="FF0000"/>
              </a:solidFill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396C969-91C3-AC45-994F-423E3460FD74}"/>
              </a:ext>
            </a:extLst>
          </p:cNvPr>
          <p:cNvCxnSpPr>
            <a:cxnSpLocks/>
          </p:cNvCxnSpPr>
          <p:nvPr/>
        </p:nvCxnSpPr>
        <p:spPr>
          <a:xfrm flipV="1">
            <a:off x="2181334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DFDD1EB-DB4F-094A-B30F-49ACCA26700A}"/>
              </a:ext>
            </a:extLst>
          </p:cNvPr>
          <p:cNvCxnSpPr>
            <a:cxnSpLocks/>
          </p:cNvCxnSpPr>
          <p:nvPr/>
        </p:nvCxnSpPr>
        <p:spPr>
          <a:xfrm flipV="1">
            <a:off x="2526972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07A230A-1F5C-F845-BCEB-6441B87EC29B}"/>
              </a:ext>
            </a:extLst>
          </p:cNvPr>
          <p:cNvCxnSpPr>
            <a:cxnSpLocks/>
          </p:cNvCxnSpPr>
          <p:nvPr/>
        </p:nvCxnSpPr>
        <p:spPr>
          <a:xfrm flipV="1">
            <a:off x="2872610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077BD61-A104-3B49-BE36-63DED7E8CAB2}"/>
              </a:ext>
            </a:extLst>
          </p:cNvPr>
          <p:cNvCxnSpPr>
            <a:cxnSpLocks/>
          </p:cNvCxnSpPr>
          <p:nvPr/>
        </p:nvCxnSpPr>
        <p:spPr>
          <a:xfrm flipV="1">
            <a:off x="3218248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1D735B07-A648-484C-A65F-083B64C652C1}"/>
              </a:ext>
            </a:extLst>
          </p:cNvPr>
          <p:cNvCxnSpPr>
            <a:cxnSpLocks/>
          </p:cNvCxnSpPr>
          <p:nvPr/>
        </p:nvCxnSpPr>
        <p:spPr>
          <a:xfrm flipV="1">
            <a:off x="3563888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C0D3BC6-4CF9-1347-8238-12AC3B024AF6}"/>
              </a:ext>
            </a:extLst>
          </p:cNvPr>
          <p:cNvCxnSpPr>
            <a:cxnSpLocks/>
          </p:cNvCxnSpPr>
          <p:nvPr/>
        </p:nvCxnSpPr>
        <p:spPr>
          <a:xfrm flipV="1">
            <a:off x="4239306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89C7689-6B06-A24B-AAC8-2AAEC25A680F}"/>
              </a:ext>
            </a:extLst>
          </p:cNvPr>
          <p:cNvCxnSpPr>
            <a:cxnSpLocks/>
          </p:cNvCxnSpPr>
          <p:nvPr/>
        </p:nvCxnSpPr>
        <p:spPr>
          <a:xfrm flipV="1">
            <a:off x="4584946" y="4869240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089DA976-8944-454B-8EFB-9D0E6808F227}"/>
              </a:ext>
            </a:extLst>
          </p:cNvPr>
          <p:cNvSpPr txBox="1"/>
          <p:nvPr/>
        </p:nvSpPr>
        <p:spPr>
          <a:xfrm>
            <a:off x="3505878" y="5162868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…</a:t>
            </a:r>
            <a:endParaRPr kumimoji="1"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8D1F469-F02A-8240-AF3A-63A970EFF4CF}"/>
              </a:ext>
            </a:extLst>
          </p:cNvPr>
          <p:cNvSpPr txBox="1"/>
          <p:nvPr/>
        </p:nvSpPr>
        <p:spPr>
          <a:xfrm>
            <a:off x="1259633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0</a:t>
            </a:r>
            <a:endParaRPr kumimoji="1" lang="zh-TW" altLang="en-US" sz="1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A23B815-CFF5-1A41-B3EF-AFAFA754F8FA}"/>
              </a:ext>
            </a:extLst>
          </p:cNvPr>
          <p:cNvSpPr txBox="1"/>
          <p:nvPr/>
        </p:nvSpPr>
        <p:spPr>
          <a:xfrm>
            <a:off x="1619674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1</a:t>
            </a:r>
            <a:endParaRPr kumimoji="1" lang="zh-TW" altLang="en-US" sz="1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2571E3D-0515-E847-AD22-C3FC4EDE96F6}"/>
              </a:ext>
            </a:extLst>
          </p:cNvPr>
          <p:cNvSpPr txBox="1"/>
          <p:nvPr/>
        </p:nvSpPr>
        <p:spPr>
          <a:xfrm>
            <a:off x="1965312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2</a:t>
            </a:r>
            <a:endParaRPr kumimoji="1" lang="zh-TW" altLang="en-US" sz="1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D7D5020-4BE4-B54F-BEDB-A74E7C96279D}"/>
              </a:ext>
            </a:extLst>
          </p:cNvPr>
          <p:cNvSpPr txBox="1"/>
          <p:nvPr/>
        </p:nvSpPr>
        <p:spPr>
          <a:xfrm>
            <a:off x="2302895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3</a:t>
            </a:r>
            <a:endParaRPr kumimoji="1" lang="zh-TW" altLang="en-US" sz="1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AB2023A-9D29-3F43-A4FF-C31125C0B3DF}"/>
              </a:ext>
            </a:extLst>
          </p:cNvPr>
          <p:cNvSpPr txBox="1"/>
          <p:nvPr/>
        </p:nvSpPr>
        <p:spPr>
          <a:xfrm>
            <a:off x="2649888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4</a:t>
            </a:r>
            <a:endParaRPr kumimoji="1" lang="zh-TW" altLang="en-US" sz="1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DED0BDD-1132-DC4C-B999-C7FD62CC8848}"/>
              </a:ext>
            </a:extLst>
          </p:cNvPr>
          <p:cNvSpPr txBox="1"/>
          <p:nvPr/>
        </p:nvSpPr>
        <p:spPr>
          <a:xfrm>
            <a:off x="3009929" y="5643592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5</a:t>
            </a:r>
            <a:endParaRPr kumimoji="1" lang="zh-TW" altLang="en-US" sz="12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9A0FA1B-F90C-DB4E-956E-4737850C7855}"/>
              </a:ext>
            </a:extLst>
          </p:cNvPr>
          <p:cNvSpPr txBox="1"/>
          <p:nvPr/>
        </p:nvSpPr>
        <p:spPr>
          <a:xfrm>
            <a:off x="3355568" y="5647368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6</a:t>
            </a:r>
            <a:endParaRPr kumimoji="1" lang="zh-TW" altLang="en-US" sz="1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DF6351-EB18-8C4B-A3AE-CA77C8EECDB1}"/>
              </a:ext>
            </a:extLst>
          </p:cNvPr>
          <p:cNvSpPr txBox="1"/>
          <p:nvPr/>
        </p:nvSpPr>
        <p:spPr>
          <a:xfrm>
            <a:off x="4017542" y="5646451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n</a:t>
            </a:r>
            <a:endParaRPr kumimoji="1" lang="zh-TW" altLang="en-US" sz="1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48C7BC1-3D32-E94C-8087-611D82AE2985}"/>
              </a:ext>
            </a:extLst>
          </p:cNvPr>
          <p:cNvSpPr txBox="1"/>
          <p:nvPr/>
        </p:nvSpPr>
        <p:spPr>
          <a:xfrm>
            <a:off x="4298371" y="5650784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n</a:t>
            </a:r>
            <a:r>
              <a:rPr kumimoji="1" lang="en-US" altLang="zh-TW" sz="1200" dirty="0"/>
              <a:t>+1</a:t>
            </a:r>
            <a:endParaRPr kumimoji="1" lang="zh-TW" altLang="en-US" sz="1200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88D5C0C-7F92-EA4D-90A0-DEF020C9DC63}"/>
              </a:ext>
            </a:extLst>
          </p:cNvPr>
          <p:cNvSpPr/>
          <p:nvPr/>
        </p:nvSpPr>
        <p:spPr>
          <a:xfrm>
            <a:off x="2526971" y="4437113"/>
            <a:ext cx="345633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曲線接點 42">
            <a:extLst>
              <a:ext uri="{FF2B5EF4-FFF2-40B4-BE49-F238E27FC236}">
                <a16:creationId xmlns:a16="http://schemas.microsoft.com/office/drawing/2014/main" id="{4E7EF687-EC4C-DD48-8AB7-02098B752DA3}"/>
              </a:ext>
            </a:extLst>
          </p:cNvPr>
          <p:cNvCxnSpPr>
            <a:cxnSpLocks/>
            <a:stCxn id="25" idx="2"/>
            <a:endCxn id="11" idx="7"/>
          </p:cNvCxnSpPr>
          <p:nvPr/>
        </p:nvCxnSpPr>
        <p:spPr>
          <a:xfrm rot="5400000">
            <a:off x="3135320" y="4040699"/>
            <a:ext cx="315079" cy="94174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E60BBC81-7722-1D4E-A09C-F41A41F5571D}"/>
              </a:ext>
            </a:extLst>
          </p:cNvPr>
          <p:cNvCxnSpPr>
            <a:cxnSpLocks/>
          </p:cNvCxnSpPr>
          <p:nvPr/>
        </p:nvCxnSpPr>
        <p:spPr>
          <a:xfrm>
            <a:off x="1475656" y="4869240"/>
            <a:ext cx="309634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491C0E3-7C06-5A40-82A0-CE89823F99E2}"/>
              </a:ext>
            </a:extLst>
          </p:cNvPr>
          <p:cNvSpPr txBox="1"/>
          <p:nvPr/>
        </p:nvSpPr>
        <p:spPr>
          <a:xfrm>
            <a:off x="1475653" y="2453464"/>
            <a:ext cx="4482444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Regression Targets: [0, 1, 2, 3, 4, …, n]</a:t>
            </a:r>
            <a:endParaRPr kumimoji="1" lang="zh-TW" altLang="en-US" i="1" dirty="0"/>
          </a:p>
        </p:txBody>
      </p:sp>
      <p:sp>
        <p:nvSpPr>
          <p:cNvPr id="57" name="向下箭號 56">
            <a:extLst>
              <a:ext uri="{FF2B5EF4-FFF2-40B4-BE49-F238E27FC236}">
                <a16:creationId xmlns:a16="http://schemas.microsoft.com/office/drawing/2014/main" id="{6A6F9B7E-5E88-2F4D-9473-22AA36AF1789}"/>
              </a:ext>
            </a:extLst>
          </p:cNvPr>
          <p:cNvSpPr/>
          <p:nvPr/>
        </p:nvSpPr>
        <p:spPr>
          <a:xfrm>
            <a:off x="3507803" y="3208752"/>
            <a:ext cx="41814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E44B36F-C087-674B-8FFB-EBB1FBE1F5A5}"/>
              </a:ext>
            </a:extLst>
          </p:cNvPr>
          <p:cNvSpPr txBox="1"/>
          <p:nvPr/>
        </p:nvSpPr>
        <p:spPr>
          <a:xfrm>
            <a:off x="3649071" y="3306222"/>
            <a:ext cx="28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Divide into n +1 bins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357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Introduction – Background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dirty="0">
                <a:latin typeface="Times" pitchFamily="2" charset="0"/>
              </a:rPr>
              <a:t>According to the handbook</a:t>
            </a:r>
            <a:r>
              <a:rPr lang="zh-TW" altLang="en-US" dirty="0">
                <a:latin typeface="Times" pitchFamily="2" charset="0"/>
              </a:rPr>
              <a:t> </a:t>
            </a:r>
            <a:r>
              <a:rPr lang="en-US" altLang="zh-TW" dirty="0">
                <a:latin typeface="Times" pitchFamily="2" charset="0"/>
              </a:rPr>
              <a:t>[5, 6] about mental illness, the mental disorder of schizophrenia can be described as </a:t>
            </a:r>
            <a:r>
              <a:rPr lang="en-US" altLang="zh-TW" i="1" dirty="0">
                <a:latin typeface="Times" pitchFamily="2" charset="0"/>
              </a:rPr>
              <a:t>Bipolar</a:t>
            </a:r>
            <a:r>
              <a:rPr lang="en-US" altLang="zh-TW" dirty="0">
                <a:latin typeface="Times" pitchFamily="2" charset="0"/>
              </a:rPr>
              <a:t> and </a:t>
            </a:r>
            <a:r>
              <a:rPr lang="en-US" altLang="zh-TW" i="1" dirty="0">
                <a:latin typeface="Times" pitchFamily="2" charset="0"/>
              </a:rPr>
              <a:t>Depression</a:t>
            </a:r>
            <a:r>
              <a:rPr lang="en-US" altLang="zh-TW" dirty="0">
                <a:latin typeface="Times" pitchFamily="2" charset="0"/>
              </a:rPr>
              <a:t> disorders. </a:t>
            </a:r>
            <a:r>
              <a:rPr lang="en-US" altLang="zh-CN" dirty="0">
                <a:latin typeface="Times" pitchFamily="2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Bef>
                <a:spcPts val="1200"/>
              </a:spcBef>
            </a:pPr>
            <a:r>
              <a:rPr lang="en-US" altLang="zh-CN" i="1" dirty="0">
                <a:latin typeface="Times" pitchFamily="2" charset="0"/>
                <a:cs typeface="Times New Roman" panose="02020603050405020304" pitchFamily="18" charset="0"/>
              </a:rPr>
              <a:t>Bipolar</a:t>
            </a:r>
            <a:r>
              <a:rPr lang="en-US" altLang="zh-CN" dirty="0">
                <a:latin typeface="Times" pitchFamily="2" charset="0"/>
                <a:cs typeface="Times New Roman" panose="02020603050405020304" pitchFamily="18" charset="0"/>
              </a:rPr>
              <a:t> disorder is an </a:t>
            </a:r>
            <a:r>
              <a:rPr lang="en-US" altLang="zh-TW" dirty="0">
                <a:latin typeface="Times" pitchFamily="2" charset="0"/>
              </a:rPr>
              <a:t>unstable emotional condition</a:t>
            </a:r>
            <a:r>
              <a:rPr lang="zh-TW" altLang="zh-TW" dirty="0">
                <a:latin typeface="Times" pitchFamily="2" charset="0"/>
              </a:rPr>
              <a:t> </a:t>
            </a:r>
            <a:r>
              <a:rPr lang="en-US" altLang="zh-TW" dirty="0">
                <a:latin typeface="Times" pitchFamily="2" charset="0"/>
              </a:rPr>
              <a:t>characterized by cycles of abnormal, persistent high mood and low mood.</a:t>
            </a:r>
            <a:endParaRPr lang="en-US" altLang="zh-CN" dirty="0">
              <a:latin typeface="Times" pitchFamily="2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</a:pPr>
            <a:r>
              <a:rPr lang="en-US" altLang="zh-CN" i="1" dirty="0">
                <a:latin typeface="Times" pitchFamily="2" charset="0"/>
                <a:cs typeface="Times New Roman" panose="02020603050405020304" pitchFamily="18" charset="0"/>
              </a:rPr>
              <a:t>Depression</a:t>
            </a:r>
            <a:r>
              <a:rPr lang="en-US" altLang="zh-CN" dirty="0">
                <a:latin typeface="Times" pitchFamily="2" charset="0"/>
                <a:cs typeface="Times New Roman" panose="02020603050405020304" pitchFamily="18" charset="0"/>
              </a:rPr>
              <a:t> disorder</a:t>
            </a:r>
            <a:r>
              <a:rPr lang="en-US" altLang="zh-TW" dirty="0">
                <a:latin typeface="Times" pitchFamily="2" charset="0"/>
              </a:rPr>
              <a:t> is a low emotional state</a:t>
            </a:r>
            <a:r>
              <a:rPr lang="en-US" altLang="zh-CN" dirty="0">
                <a:latin typeface="Times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</a:t>
            </a:fld>
            <a:endParaRPr lang="en-US" altLang="ja-JP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FDDC1-9AF5-5E41-919E-38CB52D8E187}"/>
              </a:ext>
            </a:extLst>
          </p:cNvPr>
          <p:cNvSpPr/>
          <p:nvPr/>
        </p:nvSpPr>
        <p:spPr>
          <a:xfrm>
            <a:off x="460612" y="615011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800" dirty="0"/>
              <a:t>[6] ICD-10. Geneva: World Health Organization, 2004.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364570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4000" dirty="0"/>
              <a:t>Introduction – Challenges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 FER systems often fail to estimate the mental state of patients.</a:t>
            </a:r>
          </a:p>
          <a:p>
            <a:pPr lvl="1" algn="just">
              <a:spcBef>
                <a:spcPts val="12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emotional signals from the face are indistinguishable and ambiguous.</a:t>
            </a:r>
          </a:p>
          <a:p>
            <a:pPr algn="just">
              <a:spcBef>
                <a:spcPts val="1200"/>
              </a:spcBef>
            </a:pPr>
            <a:r>
              <a:rPr lang="en-US" altLang="zh-CN" dirty="0">
                <a:latin typeface="Times" pitchFamily="2" charset="0"/>
                <a:cs typeface="Times New Roman" panose="02020603050405020304" pitchFamily="18" charset="0"/>
              </a:rPr>
              <a:t>The facial expressions of schizophrenia patients are not discriminative enough.</a:t>
            </a:r>
          </a:p>
          <a:p>
            <a:pPr lvl="1" algn="just">
              <a:spcBef>
                <a:spcPts val="1200"/>
              </a:spcBef>
            </a:pPr>
            <a:r>
              <a:rPr lang="en-US" altLang="zh-CN" dirty="0">
                <a:latin typeface="Times" pitchFamily="2" charset="0"/>
                <a:cs typeface="Times New Roman" panose="02020603050405020304" pitchFamily="18" charset="0"/>
              </a:rPr>
              <a:t>The influence of antipsychotic medication [1]</a:t>
            </a:r>
          </a:p>
          <a:p>
            <a:pPr lvl="1" algn="just">
              <a:spcBef>
                <a:spcPts val="1200"/>
              </a:spcBef>
            </a:pPr>
            <a:r>
              <a:rPr lang="en-US" altLang="zh-CN" dirty="0">
                <a:latin typeface="Times" pitchFamily="2" charset="0"/>
                <a:cs typeface="Times New Roman" panose="02020603050405020304" pitchFamily="18" charset="0"/>
              </a:rPr>
              <a:t>The nature of schizophrenia [1, 3 </a:t>
            </a:r>
            <a:r>
              <a:rPr lang="en-US" altLang="zh-TW" sz="2400" dirty="0">
                <a:latin typeface="Times" pitchFamily="2" charset="0"/>
              </a:rPr>
              <a:t>–</a:t>
            </a:r>
            <a:r>
              <a:rPr lang="en-US" altLang="zh-CN" dirty="0">
                <a:latin typeface="Times" pitchFamily="2" charset="0"/>
                <a:cs typeface="Times New Roman" panose="02020603050405020304" pitchFamily="18" charset="0"/>
              </a:rPr>
              <a:t> 6]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</a:t>
            </a:fld>
            <a:endParaRPr lang="en-US" altLang="ja-JP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3D8C25-FD38-0D48-8459-DBBE189CF243}"/>
              </a:ext>
            </a:extLst>
          </p:cNvPr>
          <p:cNvSpPr/>
          <p:nvPr/>
        </p:nvSpPr>
        <p:spPr>
          <a:xfrm>
            <a:off x="6213204" y="1042920"/>
            <a:ext cx="2813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FER: Facial Expression Recognition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292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Motivation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</a:t>
            </a:fld>
            <a:endParaRPr lang="en-US" altLang="ja-JP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425184" cy="4989546"/>
          </a:xfrm>
        </p:spPr>
        <p:txBody>
          <a:bodyPr/>
          <a:lstStyle/>
          <a:p>
            <a:pPr algn="just">
              <a:spcBef>
                <a:spcPts val="18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emotion of human is reflected through the face and context [9]</a:t>
            </a:r>
          </a:p>
          <a:p>
            <a:pPr algn="just">
              <a:spcBef>
                <a:spcPts val="18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identify the emotion of others from not only their faces but also surrounding contexts [10, 11]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DDCE72-502E-4275-B24F-B60EF52B586E}"/>
              </a:ext>
            </a:extLst>
          </p:cNvPr>
          <p:cNvSpPr/>
          <p:nvPr/>
        </p:nvSpPr>
        <p:spPr>
          <a:xfrm>
            <a:off x="457200" y="6197764"/>
            <a:ext cx="7422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/>
              <a:t>[9] A. </a:t>
            </a:r>
            <a:r>
              <a:rPr lang="en-US" altLang="zh-TW" sz="800" dirty="0" err="1"/>
              <a:t>Kring</a:t>
            </a:r>
            <a:r>
              <a:rPr lang="en-US" altLang="zh-TW" sz="800" dirty="0"/>
              <a:t> and T. </a:t>
            </a:r>
            <a:r>
              <a:rPr lang="en-US" altLang="zh-TW" sz="800" dirty="0" err="1"/>
              <a:t>Campellone</a:t>
            </a:r>
            <a:r>
              <a:rPr lang="en-US" altLang="zh-TW" sz="800" dirty="0"/>
              <a:t>, “Emotion Perception in Schizophrenia: Context Matters,” </a:t>
            </a:r>
            <a:r>
              <a:rPr lang="en-US" altLang="zh-TW" sz="800" i="1" dirty="0"/>
              <a:t>Emotion Review</a:t>
            </a:r>
            <a:r>
              <a:rPr lang="en-US" altLang="zh-TW" sz="800" dirty="0"/>
              <a:t>, vol. 4, no. 2, pp. 182-186, 2012. </a:t>
            </a:r>
          </a:p>
          <a:p>
            <a:r>
              <a:rPr lang="en-US" altLang="zh-TW" sz="800" dirty="0"/>
              <a:t>[10] Lisa Feldman Barrett, </a:t>
            </a:r>
            <a:r>
              <a:rPr lang="en-US" altLang="zh-TW" sz="800" dirty="0" err="1"/>
              <a:t>Batja</a:t>
            </a:r>
            <a:r>
              <a:rPr lang="en-US" altLang="zh-TW" sz="800" dirty="0"/>
              <a:t> Mesquita, and Maria Gendron, “Context in emotion perception,” </a:t>
            </a:r>
            <a:r>
              <a:rPr lang="en-US" altLang="zh-TW" sz="800" i="1" dirty="0" err="1"/>
              <a:t>Curr</a:t>
            </a:r>
            <a:r>
              <a:rPr lang="en-US" altLang="zh-TW" sz="800" i="1" dirty="0"/>
              <a:t>. Dir. in Psych. Science</a:t>
            </a:r>
            <a:r>
              <a:rPr lang="en-US" altLang="zh-TW" sz="800" dirty="0"/>
              <a:t>, 2011.</a:t>
            </a:r>
          </a:p>
          <a:p>
            <a:r>
              <a:rPr lang="en-US" altLang="zh-TW" sz="800" dirty="0"/>
              <a:t>[11] Elissa M Aminoff, </a:t>
            </a:r>
            <a:r>
              <a:rPr lang="en-US" altLang="zh-TW" sz="800" dirty="0" err="1"/>
              <a:t>Kestutis</a:t>
            </a:r>
            <a:r>
              <a:rPr lang="en-US" altLang="zh-TW" sz="800" dirty="0"/>
              <a:t> </a:t>
            </a:r>
            <a:r>
              <a:rPr lang="en-US" altLang="zh-TW" sz="800" dirty="0" err="1"/>
              <a:t>Kveraga</a:t>
            </a:r>
            <a:r>
              <a:rPr lang="en-US" altLang="zh-TW" sz="800" dirty="0"/>
              <a:t>, and Moshe Bar. “The role of the </a:t>
            </a:r>
            <a:r>
              <a:rPr lang="en-US" altLang="zh-TW" sz="800" dirty="0" err="1"/>
              <a:t>parahippocampal</a:t>
            </a:r>
            <a:r>
              <a:rPr lang="en-US" altLang="zh-TW" sz="800" dirty="0"/>
              <a:t> cortex in cognition,” </a:t>
            </a:r>
            <a:r>
              <a:rPr lang="en-US" altLang="zh-TW" sz="800" i="1" dirty="0"/>
              <a:t>Trends in cognitive sciences</a:t>
            </a:r>
            <a:r>
              <a:rPr lang="en-US" altLang="zh-TW" sz="800" dirty="0"/>
              <a:t>, 2013.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721795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Motivation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425184" cy="4989546"/>
          </a:xfrm>
        </p:spPr>
        <p:txBody>
          <a:bodyPr/>
          <a:lstStyle/>
          <a:p>
            <a:pPr algn="just">
              <a:spcBef>
                <a:spcPts val="1800"/>
              </a:spcBef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symptoms are related to depressive ones [1, 3, 4, 5, 6]</a:t>
            </a:r>
          </a:p>
          <a:p>
            <a:pPr lvl="1" algn="just">
              <a:spcBef>
                <a:spcPts val="1800"/>
              </a:spcBef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with depression yields less favorable therapy courses and poorer outcomes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 of entire emotional status and depression level presents the mental state of patients.</a:t>
            </a:r>
          </a:p>
          <a:p>
            <a:pPr lvl="1" algn="just">
              <a:spcBef>
                <a:spcPts val="18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characteristics to detect mental disorders</a:t>
            </a:r>
          </a:p>
          <a:p>
            <a:pPr lvl="1" algn="just">
              <a:spcBef>
                <a:spcPts val="18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reference for doctors to diagnose mental illness</a:t>
            </a:r>
          </a:p>
        </p:txBody>
      </p:sp>
    </p:spTree>
    <p:extLst>
      <p:ext uri="{BB962C8B-B14F-4D97-AF65-F5344CB8AC3E}">
        <p14:creationId xmlns:p14="http://schemas.microsoft.com/office/powerpoint/2010/main" val="266506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4000" dirty="0"/>
              <a:t>Approach for CAER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55983" y="1460002"/>
            <a:ext cx="8497192" cy="4989546"/>
          </a:xfrm>
        </p:spPr>
        <p:txBody>
          <a:bodyPr/>
          <a:lstStyle/>
          <a:p>
            <a:pPr algn="just">
              <a:spcBef>
                <a:spcPts val="18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Context-aware Emotion Recognition (CAER)</a:t>
            </a:r>
          </a:p>
          <a:p>
            <a:pPr lvl="1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emotion through multi-modality data</a:t>
            </a:r>
          </a:p>
          <a:p>
            <a:pPr lvl="2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and context (interaction with others, actions, and body languages)</a:t>
            </a:r>
          </a:p>
          <a:p>
            <a:pPr lvl="1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additional pose detector to extract body movement</a:t>
            </a:r>
          </a:p>
          <a:p>
            <a:pPr lvl="1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many irrelevant features due to the small critical region</a:t>
            </a:r>
          </a:p>
          <a:p>
            <a:pPr lvl="1" algn="just">
              <a:spcBef>
                <a:spcPts val="6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larger computational costs and memory consumptions </a:t>
            </a:r>
          </a:p>
        </p:txBody>
      </p:sp>
      <p:sp>
        <p:nvSpPr>
          <p:cNvPr id="25" name="矩形 24"/>
          <p:cNvSpPr/>
          <p:nvPr/>
        </p:nvSpPr>
        <p:spPr>
          <a:xfrm>
            <a:off x="5868144" y="861104"/>
            <a:ext cx="3133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* Context images are from CAER[8]</a:t>
            </a:r>
          </a:p>
          <a:p>
            <a:r>
              <a:rPr lang="en-US" altLang="zh-CN" sz="1200" dirty="0">
                <a:latin typeface="Times" panose="02020603050405020304" pitchFamily="18" charset="0"/>
                <a:cs typeface="Times" panose="02020603050405020304" pitchFamily="18" charset="0"/>
              </a:rPr>
              <a:t>* CAER: Context-Aware Emotion Recognition</a:t>
            </a:r>
            <a:endParaRPr lang="zh-CN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F0D0E0F-C31E-44A9-A6AC-AB8E86E95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9120"/>
            <a:ext cx="9144000" cy="11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1610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2">
      <a:majorFont>
        <a:latin typeface="Times"/>
        <a:ea typeface="標楷體"/>
        <a:cs typeface=""/>
      </a:majorFont>
      <a:minorFont>
        <a:latin typeface="Times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35426</TotalTime>
  <Words>2928</Words>
  <Application>Microsoft Macintosh PowerPoint</Application>
  <PresentationFormat>如螢幕大小 (4:3)</PresentationFormat>
  <Paragraphs>707</Paragraphs>
  <Slides>44</Slides>
  <Notes>41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44</vt:i4>
      </vt:variant>
    </vt:vector>
  </HeadingPairs>
  <TitlesOfParts>
    <vt:vector size="55" baseType="lpstr">
      <vt:lpstr>標楷體</vt:lpstr>
      <vt:lpstr>Arial</vt:lpstr>
      <vt:lpstr>Calibri</vt:lpstr>
      <vt:lpstr>Calibri Light</vt:lpstr>
      <vt:lpstr>Cambria Math</vt:lpstr>
      <vt:lpstr>Times</vt:lpstr>
      <vt:lpstr>Times New Roman</vt:lpstr>
      <vt:lpstr>Wingdings</vt:lpstr>
      <vt:lpstr>Wingdings 2</vt:lpstr>
      <vt:lpstr>標準デザイン</vt:lpstr>
      <vt:lpstr>自訂設計</vt:lpstr>
      <vt:lpstr>Mental Disorder Detection for Schizophrenia Patients via Deep Visual Perception 通過深度視覺感知實現對思覺失調症患者的心理障礙檢測</vt:lpstr>
      <vt:lpstr>Outline</vt:lpstr>
      <vt:lpstr>Outline</vt:lpstr>
      <vt:lpstr>Introduction – Background</vt:lpstr>
      <vt:lpstr>Introduction – Background</vt:lpstr>
      <vt:lpstr>Introduction – Challenges</vt:lpstr>
      <vt:lpstr>Motivation</vt:lpstr>
      <vt:lpstr>Motivation</vt:lpstr>
      <vt:lpstr>Approach for CAER</vt:lpstr>
      <vt:lpstr>Approach for DE</vt:lpstr>
      <vt:lpstr>Objective</vt:lpstr>
      <vt:lpstr>Related Works</vt:lpstr>
      <vt:lpstr>Outline</vt:lpstr>
      <vt:lpstr>Framework overview </vt:lpstr>
      <vt:lpstr>Outline</vt:lpstr>
      <vt:lpstr>GMGCN</vt:lpstr>
      <vt:lpstr>GMGCN</vt:lpstr>
      <vt:lpstr>GMGCN Overview</vt:lpstr>
      <vt:lpstr>GMGCN – Cosine-similarity </vt:lpstr>
      <vt:lpstr>GMGCN – Sampling Scheme</vt:lpstr>
      <vt:lpstr>GMGCN</vt:lpstr>
      <vt:lpstr>Outline</vt:lpstr>
      <vt:lpstr>Emotion Recognition</vt:lpstr>
      <vt:lpstr>Density and Orthogonal terms</vt:lpstr>
      <vt:lpstr>Outline</vt:lpstr>
      <vt:lpstr>Depression estimation</vt:lpstr>
      <vt:lpstr>Cross-task Teacher Guidance</vt:lpstr>
      <vt:lpstr>Cross-task Knowledge Passing</vt:lpstr>
      <vt:lpstr>Distributed Loss</vt:lpstr>
      <vt:lpstr>Outline</vt:lpstr>
      <vt:lpstr>Dataset</vt:lpstr>
      <vt:lpstr>Dataset</vt:lpstr>
      <vt:lpstr>Dataset</vt:lpstr>
      <vt:lpstr>Evaluation metric</vt:lpstr>
      <vt:lpstr>Experiments</vt:lpstr>
      <vt:lpstr>Experiments</vt:lpstr>
      <vt:lpstr>Experiments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Distributed Loss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Violet</dc:title>
  <dc:creator>harupu</dc:creator>
  <cp:lastModifiedBy>Microsoft Office User</cp:lastModifiedBy>
  <cp:revision>2755</cp:revision>
  <cp:lastPrinted>2015-06-23T02:14:13Z</cp:lastPrinted>
  <dcterms:created xsi:type="dcterms:W3CDTF">2004-09-01T13:27:19Z</dcterms:created>
  <dcterms:modified xsi:type="dcterms:W3CDTF">2021-01-12T10:15:14Z</dcterms:modified>
</cp:coreProperties>
</file>